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6" r:id="rId50"/>
    <p:sldId id="305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30" r:id="rId62"/>
    <p:sldId id="334" r:id="rId63"/>
    <p:sldId id="335" r:id="rId64"/>
    <p:sldId id="336" r:id="rId65"/>
    <p:sldId id="337" r:id="rId66"/>
    <p:sldId id="338" r:id="rId67"/>
    <p:sldId id="339" r:id="rId68"/>
    <p:sldId id="340" r:id="rId69"/>
    <p:sldId id="341" r:id="rId70"/>
    <p:sldId id="342" r:id="rId71"/>
    <p:sldId id="343" r:id="rId72"/>
    <p:sldId id="344" r:id="rId73"/>
    <p:sldId id="345" r:id="rId74"/>
    <p:sldId id="346" r:id="rId75"/>
    <p:sldId id="347" r:id="rId76"/>
    <p:sldId id="348" r:id="rId77"/>
    <p:sldId id="353" r:id="rId78"/>
    <p:sldId id="355" r:id="rId79"/>
    <p:sldId id="354" r:id="rId80"/>
    <p:sldId id="356" r:id="rId81"/>
    <p:sldId id="358" r:id="rId82"/>
    <p:sldId id="357" r:id="rId83"/>
    <p:sldId id="359" r:id="rId84"/>
    <p:sldId id="360" r:id="rId85"/>
    <p:sldId id="361" r:id="rId86"/>
    <p:sldId id="363" r:id="rId87"/>
    <p:sldId id="364" r:id="rId88"/>
    <p:sldId id="362" r:id="rId89"/>
    <p:sldId id="365" r:id="rId90"/>
    <p:sldId id="366" r:id="rId91"/>
    <p:sldId id="367" r:id="rId92"/>
    <p:sldId id="368" r:id="rId93"/>
    <p:sldId id="369" r:id="rId94"/>
    <p:sldId id="370" r:id="rId95"/>
    <p:sldId id="371" r:id="rId96"/>
    <p:sldId id="372" r:id="rId97"/>
    <p:sldId id="373" r:id="rId98"/>
    <p:sldId id="374" r:id="rId99"/>
    <p:sldId id="375" r:id="rId100"/>
    <p:sldId id="376" r:id="rId101"/>
    <p:sldId id="377" r:id="rId102"/>
    <p:sldId id="378" r:id="rId103"/>
    <p:sldId id="380" r:id="rId104"/>
    <p:sldId id="381" r:id="rId105"/>
    <p:sldId id="382" r:id="rId106"/>
    <p:sldId id="383" r:id="rId107"/>
    <p:sldId id="384" r:id="rId108"/>
    <p:sldId id="385" r:id="rId109"/>
    <p:sldId id="386" r:id="rId110"/>
    <p:sldId id="387" r:id="rId111"/>
    <p:sldId id="388" r:id="rId112"/>
    <p:sldId id="389" r:id="rId113"/>
    <p:sldId id="390" r:id="rId114"/>
    <p:sldId id="391" r:id="rId115"/>
    <p:sldId id="392" r:id="rId116"/>
    <p:sldId id="393" r:id="rId117"/>
    <p:sldId id="394" r:id="rId118"/>
    <p:sldId id="395" r:id="rId119"/>
    <p:sldId id="396" r:id="rId120"/>
    <p:sldId id="397" r:id="rId121"/>
    <p:sldId id="398" r:id="rId122"/>
    <p:sldId id="399" r:id="rId123"/>
    <p:sldId id="317" r:id="rId124"/>
    <p:sldId id="318" r:id="rId125"/>
    <p:sldId id="319" r:id="rId126"/>
    <p:sldId id="320" r:id="rId127"/>
    <p:sldId id="321" r:id="rId128"/>
    <p:sldId id="322" r:id="rId129"/>
    <p:sldId id="323" r:id="rId130"/>
    <p:sldId id="324" r:id="rId131"/>
    <p:sldId id="325" r:id="rId132"/>
    <p:sldId id="326" r:id="rId133"/>
    <p:sldId id="327" r:id="rId134"/>
    <p:sldId id="328" r:id="rId135"/>
    <p:sldId id="329" r:id="rId136"/>
    <p:sldId id="331" r:id="rId137"/>
    <p:sldId id="332" r:id="rId138"/>
    <p:sldId id="333" r:id="rId139"/>
    <p:sldId id="349" r:id="rId140"/>
    <p:sldId id="350" r:id="rId141"/>
    <p:sldId id="351" r:id="rId142"/>
    <p:sldId id="352" r:id="rId143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77" autoAdjust="0"/>
    <p:restoredTop sz="94660"/>
  </p:normalViewPr>
  <p:slideViewPr>
    <p:cSldViewPr snapToGrid="0">
      <p:cViewPr varScale="1">
        <p:scale>
          <a:sx n="67" d="100"/>
          <a:sy n="67" d="100"/>
        </p:scale>
        <p:origin x="524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7B893D8-6099-A4FA-627B-D9323E5C02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0B9F4458-1CD3-BB86-AEB3-F519AA3C47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B14BA18-927C-84BF-3DCA-C9F3105023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1A421-49A2-4C6B-8B03-1E2D475BABC5}" type="datetimeFigureOut">
              <a:rPr lang="zh-TW" altLang="en-US" smtClean="0"/>
              <a:t>2023/8/7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E3C3EF0-FB9C-BF6E-0F38-A2B695137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1A5828B-78C6-36DB-557E-11017CA71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33E58-D440-494F-B236-D787F1F8072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447172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EF9B24B-BFA7-1CF7-A96D-5FF1FCF6D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C7D0FD3D-7885-7261-7E25-1643A89F9C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F479F8B-6788-DA98-C87A-63D061C04A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1A421-49A2-4C6B-8B03-1E2D475BABC5}" type="datetimeFigureOut">
              <a:rPr lang="zh-TW" altLang="en-US" smtClean="0"/>
              <a:t>2023/8/7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CB1598E-12DF-4F48-B948-229D9675CE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713B65E-777B-AA5D-869E-3EBD42ED4E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33E58-D440-494F-B236-D787F1F8072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486854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607D0661-6251-4938-E47D-87CB8218121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4355D1D0-AD5A-DD55-F465-C56F08A81E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47A8183-F28D-0E9C-0FEE-18133D89EA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1A421-49A2-4C6B-8B03-1E2D475BABC5}" type="datetimeFigureOut">
              <a:rPr lang="zh-TW" altLang="en-US" smtClean="0"/>
              <a:t>2023/8/7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601B0CD-2D65-BD19-B3B4-CA84D34DC8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7AA79FA-4F8E-DD7F-73F6-2D57CD3FF6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33E58-D440-494F-B236-D787F1F8072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525938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BA62A18-AC9F-D7F1-BBF3-15B80F8F4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7370AA1-9F66-7017-5BB9-C9D1F71369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E281C31-7889-3D7D-9300-D63C803EFA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1A421-49A2-4C6B-8B03-1E2D475BABC5}" type="datetimeFigureOut">
              <a:rPr lang="zh-TW" altLang="en-US" smtClean="0"/>
              <a:t>2023/8/7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0BCEF07-1177-2EBF-6A8A-74E4855012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F84B124-D4CE-AF42-B426-5C74028A7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33E58-D440-494F-B236-D787F1F8072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679142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54E45A6-576A-BFD6-D613-A4E49C183A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3456DA8-A162-EECF-C332-DD354CA268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D5681E0-76D1-6500-644E-AFFC1AD3BD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1A421-49A2-4C6B-8B03-1E2D475BABC5}" type="datetimeFigureOut">
              <a:rPr lang="zh-TW" altLang="en-US" smtClean="0"/>
              <a:t>2023/8/7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36D6B79-0809-D2A8-CDC0-34073E199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80AC41F-A59E-DAF5-E786-906D9BD1B9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33E58-D440-494F-B236-D787F1F8072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249859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DC15507-F603-17EC-165F-EEFB06E43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2904CF7-25A4-98B0-7980-8C3178B9B79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152CC2BF-2ECC-C8C3-FF91-66870B529B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81928196-6C93-2E6B-27B1-742B8C9A62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1A421-49A2-4C6B-8B03-1E2D475BABC5}" type="datetimeFigureOut">
              <a:rPr lang="zh-TW" altLang="en-US" smtClean="0"/>
              <a:t>2023/8/7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0D5768AC-4290-732D-8C77-3B93713315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A8BE090A-E7B0-B354-A716-D97237A74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33E58-D440-494F-B236-D787F1F8072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802986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951597A-C982-3404-22A0-336B8A9FAE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29E1A8F-AF3E-FD35-AB3F-C97C4D372E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673FD11-5617-5639-3F0D-2E180BA08B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7DD24145-4DCE-554B-9818-E002325101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4611E06B-76EF-782E-59C1-8852CAB2A3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3BB9008A-730C-B01E-158E-EFF72C2F00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1A421-49A2-4C6B-8B03-1E2D475BABC5}" type="datetimeFigureOut">
              <a:rPr lang="zh-TW" altLang="en-US" smtClean="0"/>
              <a:t>2023/8/7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08C85D92-5A47-1C97-61B5-CC535EAF08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8A127649-6EEF-83BC-3DA9-CFF99EC90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33E58-D440-494F-B236-D787F1F8072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406817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0D2F94E-ADB8-3EAE-0C0A-5B89E4E7A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08D20618-ECDD-8298-3398-46CF1094C3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1A421-49A2-4C6B-8B03-1E2D475BABC5}" type="datetimeFigureOut">
              <a:rPr lang="zh-TW" altLang="en-US" smtClean="0"/>
              <a:t>2023/8/7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F338E7D8-03AB-1816-0871-D147451220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A2CDDAB-80FB-A51D-7B42-5A885FE81F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33E58-D440-494F-B236-D787F1F8072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823749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410C1856-7EAB-BCE6-1611-6B0783AE0E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1A421-49A2-4C6B-8B03-1E2D475BABC5}" type="datetimeFigureOut">
              <a:rPr lang="zh-TW" altLang="en-US" smtClean="0"/>
              <a:t>2023/8/7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C52F1B23-8654-B0C4-67E1-8576E827D8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8A3891-33DD-36D3-2A46-3D2E034BE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33E58-D440-494F-B236-D787F1F8072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838265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8A7ED45-5E93-6AE8-B232-B532FF8E05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97DB749-89EB-7575-64F9-258BE7B753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D0B658B6-5123-41F7-6B9F-3ECC95FC74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2EBA59E-E823-9DDD-B7A3-A0DCDB37B8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1A421-49A2-4C6B-8B03-1E2D475BABC5}" type="datetimeFigureOut">
              <a:rPr lang="zh-TW" altLang="en-US" smtClean="0"/>
              <a:t>2023/8/7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736541F1-F770-B8E9-7C6B-E369FBAE0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3EE480D6-CDFF-5101-85AD-4E0937049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33E58-D440-494F-B236-D787F1F8072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282240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F4036AF-AE98-B4C5-2AB2-39E6F6BA68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07272A6E-76F6-9F35-3EBB-40EF1ACABF3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9AADB18A-7795-1494-21DB-65CBA56682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8F25BC0-CA3E-2827-0CAA-E7753DE94D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1A421-49A2-4C6B-8B03-1E2D475BABC5}" type="datetimeFigureOut">
              <a:rPr lang="zh-TW" altLang="en-US" smtClean="0"/>
              <a:t>2023/8/7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C88A9C9B-8DFE-F05A-6DDE-00938F76CA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4FF52231-64F0-5696-FFD7-99151CD33F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33E58-D440-494F-B236-D787F1F8072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186387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A84C37C0-FE82-3927-76FF-D8D6625B76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5AD9E83-731A-A0B3-FEE3-819AFA98A5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2704AC0-4C37-EF1F-C2F9-3351CB75D8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C1A421-49A2-4C6B-8B03-1E2D475BABC5}" type="datetimeFigureOut">
              <a:rPr lang="zh-TW" altLang="en-US" smtClean="0"/>
              <a:t>2023/8/7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DF13455-DC4B-CCBB-9607-20AFDF40B1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429002C-0EAB-F3F3-0B3C-32FE9B7372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D33E58-D440-494F-B236-D787F1F8072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620677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F6D3A6C-71CF-D94C-0C1E-200C3263861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/>
              <a:t>SQL ANS</a:t>
            </a:r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5AB739DE-7B1C-9C6C-974E-1E25153979D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30936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FDD94349-9D55-5BC4-3184-1C848F93D382}"/>
              </a:ext>
            </a:extLst>
          </p:cNvPr>
          <p:cNvSpPr txBox="1"/>
          <p:nvPr/>
        </p:nvSpPr>
        <p:spPr>
          <a:xfrm>
            <a:off x="752475" y="581710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SETTING CRITERIA USING WHERE</a:t>
            </a:r>
          </a:p>
          <a:p>
            <a:r>
              <a:rPr lang="en-US" altLang="zh-TW" dirty="0"/>
              <a:t>Question 1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F951F00F-61A1-48E3-E70B-3D3DDAB202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9171" y="1280244"/>
            <a:ext cx="7813658" cy="4297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80831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FDD94349-9D55-5BC4-3184-1C848F93D382}"/>
              </a:ext>
            </a:extLst>
          </p:cNvPr>
          <p:cNvSpPr txBox="1"/>
          <p:nvPr/>
        </p:nvSpPr>
        <p:spPr>
          <a:xfrm>
            <a:off x="504825" y="400735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Variables</a:t>
            </a:r>
          </a:p>
          <a:p>
            <a:r>
              <a:rPr lang="en-US" altLang="zh-TW" dirty="0"/>
              <a:t>Question</a:t>
            </a:r>
            <a:r>
              <a:rPr lang="zh-TW" altLang="en-US" dirty="0"/>
              <a:t> </a:t>
            </a:r>
            <a:r>
              <a:rPr lang="en-US" altLang="zh-TW" dirty="0"/>
              <a:t>3 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EB4BD02F-1F06-C55A-D07C-0F8C00D72A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225" y="1375362"/>
            <a:ext cx="5320242" cy="3965999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BFD83E68-FA82-52C6-8992-FC8B09348A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0859" y="1379174"/>
            <a:ext cx="5885227" cy="3962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89400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07B2AFA1-E04B-1D09-6EBC-266CBB06E471}"/>
              </a:ext>
            </a:extLst>
          </p:cNvPr>
          <p:cNvSpPr txBox="1"/>
          <p:nvPr/>
        </p:nvSpPr>
        <p:spPr>
          <a:xfrm>
            <a:off x="679730" y="333375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Answer 3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C278E89B-B814-7BC5-16B4-7ABB09CE261F}"/>
              </a:ext>
            </a:extLst>
          </p:cNvPr>
          <p:cNvSpPr txBox="1"/>
          <p:nvPr/>
        </p:nvSpPr>
        <p:spPr>
          <a:xfrm>
            <a:off x="395538" y="1428045"/>
            <a:ext cx="4796842" cy="424731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CREATE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PROC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ItWasAGoodYear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@firstdate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date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@lastdate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date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endParaRPr lang="zh-TW" altLang="en-US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endParaRPr lang="zh-TW" altLang="en-US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SELECT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EventName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EventDate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CountryName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FROM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tblEvent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e</a:t>
            </a:r>
          </a:p>
          <a:p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INNER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JOIN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tblCountry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c</a:t>
            </a: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CountryID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=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CountryID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WHERE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EventDate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BETWEEN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@firstdate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AND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@lastdate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B18641FC-CB0D-3C96-FDEA-A98D7EB1C901}"/>
              </a:ext>
            </a:extLst>
          </p:cNvPr>
          <p:cNvSpPr txBox="1"/>
          <p:nvPr/>
        </p:nvSpPr>
        <p:spPr>
          <a:xfrm>
            <a:off x="330199" y="880710"/>
            <a:ext cx="2218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先建立預存程序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F1CA3243-792E-74AC-8013-243C3D665BA2}"/>
              </a:ext>
            </a:extLst>
          </p:cNvPr>
          <p:cNvSpPr txBox="1"/>
          <p:nvPr/>
        </p:nvSpPr>
        <p:spPr>
          <a:xfrm>
            <a:off x="5554134" y="1428045"/>
            <a:ext cx="5012266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TW" dirty="0"/>
              <a:t>EXEC </a:t>
            </a:r>
            <a:r>
              <a:rPr lang="en-US" altLang="zh-TW" dirty="0" err="1"/>
              <a:t>ItWasAGoodYear</a:t>
            </a:r>
            <a:r>
              <a:rPr lang="en-US" altLang="zh-TW" dirty="0"/>
              <a:t> '1964-01-01','1964-12-31'</a:t>
            </a:r>
            <a:endParaRPr lang="zh-TW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C7BE9B5B-0372-7ACD-2617-66C165C1B032}"/>
              </a:ext>
            </a:extLst>
          </p:cNvPr>
          <p:cNvSpPr txBox="1"/>
          <p:nvPr/>
        </p:nvSpPr>
        <p:spPr>
          <a:xfrm>
            <a:off x="5579534" y="880710"/>
            <a:ext cx="3505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呼叫預存程序，給定變數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F0F073EE-4E15-6DD4-CB9A-9CA87C5E43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9534" y="2672249"/>
            <a:ext cx="4249447" cy="2136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00437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FDD94349-9D55-5BC4-3184-1C848F93D382}"/>
              </a:ext>
            </a:extLst>
          </p:cNvPr>
          <p:cNvSpPr txBox="1"/>
          <p:nvPr/>
        </p:nvSpPr>
        <p:spPr>
          <a:xfrm>
            <a:off x="504825" y="400735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Variables</a:t>
            </a:r>
          </a:p>
          <a:p>
            <a:r>
              <a:rPr lang="en-US" altLang="zh-TW" dirty="0"/>
              <a:t>Question</a:t>
            </a:r>
            <a:r>
              <a:rPr lang="zh-TW" altLang="en-US" dirty="0"/>
              <a:t> </a:t>
            </a:r>
            <a:r>
              <a:rPr lang="en-US" altLang="zh-TW" dirty="0"/>
              <a:t>4 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F2070CD-A6CB-7874-AF1B-B92603DAB0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2144" y="400735"/>
            <a:ext cx="4767711" cy="5638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5228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07B2AFA1-E04B-1D09-6EBC-266CBB06E471}"/>
              </a:ext>
            </a:extLst>
          </p:cNvPr>
          <p:cNvSpPr txBox="1"/>
          <p:nvPr/>
        </p:nvSpPr>
        <p:spPr>
          <a:xfrm>
            <a:off x="679730" y="333375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Answer 4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C278E89B-B814-7BC5-16B4-7ABB09CE261F}"/>
              </a:ext>
            </a:extLst>
          </p:cNvPr>
          <p:cNvSpPr txBox="1"/>
          <p:nvPr/>
        </p:nvSpPr>
        <p:spPr>
          <a:xfrm>
            <a:off x="679730" y="889843"/>
            <a:ext cx="4796842" cy="50783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DECLARE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@EpisodeId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int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=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15</a:t>
            </a: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DECLARE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@EnemyList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varchar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100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=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''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endParaRPr lang="zh-TW" altLang="en-US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8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-- add in each enemy name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SELECT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@EnemyList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=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@EnemyList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+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CASE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WHEN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len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@EnemyList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)&gt;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0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THEN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','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ELSE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''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END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+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EnemyName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endParaRPr lang="zh-TW" altLang="en-US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FROM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tblEnemy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e</a:t>
            </a:r>
          </a:p>
          <a:p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INNER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JOIN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tblEpisodeEnemy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ee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fi-FI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ON</a:t>
            </a:r>
            <a:r>
              <a:rPr lang="fi-FI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e</a:t>
            </a:r>
            <a:r>
              <a:rPr lang="fi-FI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fi-FI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EnemyId </a:t>
            </a:r>
            <a:r>
              <a:rPr lang="fi-FI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=</a:t>
            </a:r>
            <a:r>
              <a:rPr lang="fi-FI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ee</a:t>
            </a:r>
            <a:r>
              <a:rPr lang="fi-FI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fi-FI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EnemyId</a:t>
            </a: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WHERE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EpisodeId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=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@EpisodeId</a:t>
            </a:r>
          </a:p>
          <a:p>
            <a:endParaRPr lang="zh-TW" altLang="en-US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8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-- show the results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SELECT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@EpisodeId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'Episode id'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@EnemyList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'Enemies'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BAF77DE-B722-3D63-1FD0-2EB6248C14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1885" y="2936865"/>
            <a:ext cx="4824840" cy="984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26182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FDD94349-9D55-5BC4-3184-1C848F93D382}"/>
              </a:ext>
            </a:extLst>
          </p:cNvPr>
          <p:cNvSpPr txBox="1"/>
          <p:nvPr/>
        </p:nvSpPr>
        <p:spPr>
          <a:xfrm>
            <a:off x="504825" y="400735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Variables</a:t>
            </a:r>
          </a:p>
          <a:p>
            <a:r>
              <a:rPr lang="en-US" altLang="zh-TW" dirty="0"/>
              <a:t>Question</a:t>
            </a:r>
            <a:r>
              <a:rPr lang="zh-TW" altLang="en-US" dirty="0"/>
              <a:t> </a:t>
            </a:r>
            <a:r>
              <a:rPr lang="en-US" altLang="zh-TW" dirty="0"/>
              <a:t>5 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3935D431-1F75-AF5A-8ABF-0CF920606A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383" y="1217148"/>
            <a:ext cx="5265941" cy="4945527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2DD340FB-9471-B45C-1BB7-13C97D1284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794429"/>
            <a:ext cx="5861242" cy="1721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2206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07B2AFA1-E04B-1D09-6EBC-266CBB06E471}"/>
              </a:ext>
            </a:extLst>
          </p:cNvPr>
          <p:cNvSpPr txBox="1"/>
          <p:nvPr/>
        </p:nvSpPr>
        <p:spPr>
          <a:xfrm>
            <a:off x="679730" y="333375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Answer 5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C278E89B-B814-7BC5-16B4-7ABB09CE261F}"/>
              </a:ext>
            </a:extLst>
          </p:cNvPr>
          <p:cNvSpPr txBox="1"/>
          <p:nvPr/>
        </p:nvSpPr>
        <p:spPr>
          <a:xfrm>
            <a:off x="470180" y="899368"/>
            <a:ext cx="7168870" cy="39703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DECLARE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@EventsInYear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varchar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max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=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''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endParaRPr lang="zh-TW" altLang="en-US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SELECT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TOP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3</a:t>
            </a: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@EventsInYear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=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@EventsInYear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+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EventName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+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','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FROM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tblEvent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e</a:t>
            </a: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WHERE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year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EventDate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=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1992 </a:t>
            </a: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ORDER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BY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EventName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ASC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endParaRPr lang="zh-TW" altLang="en-US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IF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LEN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@EventsInYear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=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0 </a:t>
            </a: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SELECT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'No events in year'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ELSE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da-DK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SET</a:t>
            </a:r>
            <a:r>
              <a:rPr lang="da-DK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@EventsInYear </a:t>
            </a:r>
            <a:r>
              <a:rPr lang="da-DK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=</a:t>
            </a:r>
            <a:r>
              <a:rPr lang="da-DK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da-DK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LEFT(</a:t>
            </a:r>
            <a:r>
              <a:rPr lang="da-DK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@EventsInYear</a:t>
            </a:r>
            <a:r>
              <a:rPr lang="da-DK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da-DK" altLang="zh-TW" sz="1800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len</a:t>
            </a:r>
            <a:r>
              <a:rPr lang="da-DK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da-DK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@EventsInYear</a:t>
            </a:r>
            <a:r>
              <a:rPr lang="da-DK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)-</a:t>
            </a:r>
            <a:r>
              <a:rPr lang="da-DK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1</a:t>
            </a:r>
            <a:r>
              <a:rPr lang="da-DK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r>
              <a:rPr lang="da-DK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da-DK" altLang="zh-TW" sz="1800" dirty="0">
                <a:solidFill>
                  <a:srgbClr val="008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--</a:t>
            </a:r>
            <a:r>
              <a:rPr lang="zh-TW" altLang="da-DK" sz="1800" dirty="0">
                <a:solidFill>
                  <a:srgbClr val="008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扣除最後的</a:t>
            </a:r>
            <a:r>
              <a:rPr lang="da-DK" altLang="zh-TW" sz="1800" dirty="0">
                <a:solidFill>
                  <a:srgbClr val="008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da-DK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SELECT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@EventsInYear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'Eventful year'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78E38081-65F9-DCF7-2273-DB9AC33ED2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180" y="5133955"/>
            <a:ext cx="7583335" cy="1104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39148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FDD94349-9D55-5BC4-3184-1C848F93D382}"/>
              </a:ext>
            </a:extLst>
          </p:cNvPr>
          <p:cNvSpPr txBox="1"/>
          <p:nvPr/>
        </p:nvSpPr>
        <p:spPr>
          <a:xfrm>
            <a:off x="504825" y="400735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Variables</a:t>
            </a:r>
          </a:p>
          <a:p>
            <a:r>
              <a:rPr lang="en-US" altLang="zh-TW" dirty="0"/>
              <a:t>Question</a:t>
            </a:r>
            <a:r>
              <a:rPr lang="zh-TW" altLang="en-US" dirty="0"/>
              <a:t> </a:t>
            </a:r>
            <a:r>
              <a:rPr lang="en-US" altLang="zh-TW" dirty="0"/>
              <a:t>6 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A83EE917-F5AE-9E4A-5281-0FC3EB4828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825" y="1209675"/>
            <a:ext cx="5079916" cy="517589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AFAF5409-8F3C-1DD7-52C8-F537850F58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0956" y="2061835"/>
            <a:ext cx="5766219" cy="2734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37407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07B2AFA1-E04B-1D09-6EBC-266CBB06E471}"/>
              </a:ext>
            </a:extLst>
          </p:cNvPr>
          <p:cNvSpPr txBox="1"/>
          <p:nvPr/>
        </p:nvSpPr>
        <p:spPr>
          <a:xfrm>
            <a:off x="679730" y="333375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Answer 6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C278E89B-B814-7BC5-16B4-7ABB09CE261F}"/>
              </a:ext>
            </a:extLst>
          </p:cNvPr>
          <p:cNvSpPr txBox="1"/>
          <p:nvPr/>
        </p:nvSpPr>
        <p:spPr>
          <a:xfrm>
            <a:off x="470180" y="899368"/>
            <a:ext cx="4387570" cy="452431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DECLARE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@DoctorNumber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int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=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9</a:t>
            </a: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DECLARE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@DoctorId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int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DECLARE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@DoctorName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varchar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100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endParaRPr lang="zh-TW" altLang="en-US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8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--set the names of this doctor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SELECT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@DoctorId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=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DoctorId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@DoctorName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=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DoctorName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FROM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tblDoctor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WHERE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DoctorNumber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=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@DoctorNumber</a:t>
            </a:r>
          </a:p>
          <a:p>
            <a:endParaRPr lang="zh-TW" altLang="en-US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DECLARE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@NumberEpisodes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int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=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SELECT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COUNT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(*)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FROM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tblEpisode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WHERE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DoctorId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=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@DoctorId</a:t>
            </a:r>
          </a:p>
          <a:p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endParaRPr lang="zh-TW" altLang="en-US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7FFDFC07-7E02-141E-9703-FDAFFE76FFBF}"/>
              </a:ext>
            </a:extLst>
          </p:cNvPr>
          <p:cNvSpPr txBox="1"/>
          <p:nvPr/>
        </p:nvSpPr>
        <p:spPr>
          <a:xfrm>
            <a:off x="5267325" y="902881"/>
            <a:ext cx="6096000" cy="20313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PRINT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''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PRINT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'Results for doctor number '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+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CAST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@DoctorId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varchar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100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))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PRINT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'-------------------------------------------'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PRINT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'Doctor name: '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+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</a:t>
            </a:r>
            <a:r>
              <a:rPr lang="en-US" altLang="zh-TW" sz="1800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UPPER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@DoctorName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PRINT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'Episodes appeared in: '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+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CAST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@NumberEpisodes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varchar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100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))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212C541F-0DFE-64CB-C6F3-C18609E617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7325" y="3572627"/>
            <a:ext cx="6137191" cy="1851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28587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FDD94349-9D55-5BC4-3184-1C848F93D382}"/>
              </a:ext>
            </a:extLst>
          </p:cNvPr>
          <p:cNvSpPr txBox="1"/>
          <p:nvPr/>
        </p:nvSpPr>
        <p:spPr>
          <a:xfrm>
            <a:off x="504825" y="400735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PARAMETERS AND RETURN VALUES</a:t>
            </a:r>
          </a:p>
          <a:p>
            <a:r>
              <a:rPr lang="en-US" altLang="zh-TW" dirty="0"/>
              <a:t>Question 1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397AE084-BB40-F5D5-2457-49B724B447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825" y="1228370"/>
            <a:ext cx="5307902" cy="5228895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C37B7FF6-8111-EB17-0635-01FA0D5201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2727" y="2606737"/>
            <a:ext cx="5907045" cy="2076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422096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07B2AFA1-E04B-1D09-6EBC-266CBB06E471}"/>
              </a:ext>
            </a:extLst>
          </p:cNvPr>
          <p:cNvSpPr txBox="1"/>
          <p:nvPr/>
        </p:nvSpPr>
        <p:spPr>
          <a:xfrm>
            <a:off x="498755" y="382876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Answer 1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C278E89B-B814-7BC5-16B4-7ABB09CE261F}"/>
              </a:ext>
            </a:extLst>
          </p:cNvPr>
          <p:cNvSpPr txBox="1"/>
          <p:nvPr/>
        </p:nvSpPr>
        <p:spPr>
          <a:xfrm>
            <a:off x="308254" y="1766143"/>
            <a:ext cx="6149695" cy="452431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CREATE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PROC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spEnemyEpisodes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@EnemyName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varchar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100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BEGIN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SELECT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tblEpisode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SeriesNumber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tblEpisode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EpisodeNumber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tblEpisode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Title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FROM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   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tblEnemy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INNER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JOIN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tblEpisodeEnemy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tblEnemy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EnemyId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=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tblEpisodeEnemy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EnemyId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INNER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JOIN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tblEpisode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tblEpisodeEnemy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EpisodeId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=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tblEpisode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EpisodeId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WHERE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tblEnemy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EnemyName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like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'%'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+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@EnemyName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+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'%'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END</a:t>
            </a:r>
            <a:endParaRPr lang="zh-TW" altLang="en-US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4A4E97A6-D9BF-3F45-0F0E-B79D61007546}"/>
              </a:ext>
            </a:extLst>
          </p:cNvPr>
          <p:cNvSpPr txBox="1"/>
          <p:nvPr/>
        </p:nvSpPr>
        <p:spPr>
          <a:xfrm>
            <a:off x="281405" y="1175593"/>
            <a:ext cx="6149695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zh-TW" altLang="en-US" sz="1800" dirty="0">
                <a:latin typeface="細明體" panose="02020509000000000000" pitchFamily="49" charset="-120"/>
                <a:ea typeface="細明體" panose="02020509000000000000" pitchFamily="49" charset="-120"/>
              </a:rPr>
              <a:t>建立預存程序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99905B5A-483E-E4F3-FBDB-F80A3310E749}"/>
              </a:ext>
            </a:extLst>
          </p:cNvPr>
          <p:cNvSpPr txBox="1"/>
          <p:nvPr/>
        </p:nvSpPr>
        <p:spPr>
          <a:xfrm>
            <a:off x="6848475" y="1766143"/>
            <a:ext cx="388620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spEnemyEpisodes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</a:t>
            </a:r>
            <a:r>
              <a:rPr lang="en-US" altLang="zh-TW" sz="1800" dirty="0" err="1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ood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</a:t>
            </a:r>
            <a:endParaRPr lang="zh-TW" alt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90CE38D2-7553-7C73-9AB1-9180AECD7D2D}"/>
              </a:ext>
            </a:extLst>
          </p:cNvPr>
          <p:cNvSpPr txBox="1"/>
          <p:nvPr/>
        </p:nvSpPr>
        <p:spPr>
          <a:xfrm>
            <a:off x="6848475" y="1175593"/>
            <a:ext cx="6149695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zh-TW" altLang="en-US" sz="1800" dirty="0">
                <a:latin typeface="細明體" panose="02020509000000000000" pitchFamily="49" charset="-120"/>
                <a:ea typeface="細明體" panose="02020509000000000000" pitchFamily="49" charset="-120"/>
              </a:rPr>
              <a:t>執行預存程序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C3840FB4-CF48-AD4A-9E78-E367048D51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8475" y="3429000"/>
            <a:ext cx="4408972" cy="1600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8332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5A96D89C-9D19-1632-9358-9FE89A04EC11}"/>
              </a:ext>
            </a:extLst>
          </p:cNvPr>
          <p:cNvSpPr txBox="1"/>
          <p:nvPr/>
        </p:nvSpPr>
        <p:spPr>
          <a:xfrm>
            <a:off x="647700" y="600075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Answer 1</a:t>
            </a:r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E8AB8558-9E72-44B6-1F36-956CB982DF44}"/>
              </a:ext>
            </a:extLst>
          </p:cNvPr>
          <p:cNvSpPr txBox="1"/>
          <p:nvPr/>
        </p:nvSpPr>
        <p:spPr>
          <a:xfrm>
            <a:off x="647700" y="1175861"/>
            <a:ext cx="6096000" cy="17543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SELECT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EventName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EventDate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FROM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tblEvent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a</a:t>
            </a: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WHERE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CategoryID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=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11</a:t>
            </a: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ORDER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BY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CategoryID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8B24E23-9E2D-15DF-D64D-D0B71CCC74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" y="3429000"/>
            <a:ext cx="5057389" cy="2519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573298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FDD94349-9D55-5BC4-3184-1C848F93D382}"/>
              </a:ext>
            </a:extLst>
          </p:cNvPr>
          <p:cNvSpPr txBox="1"/>
          <p:nvPr/>
        </p:nvSpPr>
        <p:spPr>
          <a:xfrm>
            <a:off x="504825" y="400735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PARAMETERS AND RETURN VALUES</a:t>
            </a:r>
          </a:p>
          <a:p>
            <a:r>
              <a:rPr lang="en-US" altLang="zh-TW" dirty="0"/>
              <a:t>Question 2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1655224F-385D-7509-F0EA-5A7DCE2B39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2053" y="903890"/>
            <a:ext cx="6947894" cy="5674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43318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07B2AFA1-E04B-1D09-6EBC-266CBB06E471}"/>
              </a:ext>
            </a:extLst>
          </p:cNvPr>
          <p:cNvSpPr txBox="1"/>
          <p:nvPr/>
        </p:nvSpPr>
        <p:spPr>
          <a:xfrm>
            <a:off x="498755" y="382876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Answer 2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C278E89B-B814-7BC5-16B4-7ABB09CE261F}"/>
              </a:ext>
            </a:extLst>
          </p:cNvPr>
          <p:cNvSpPr txBox="1"/>
          <p:nvPr/>
        </p:nvSpPr>
        <p:spPr>
          <a:xfrm>
            <a:off x="281405" y="1396811"/>
            <a:ext cx="7035521" cy="50783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ALTER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PROC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spCompanionsForDoctor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@DoctorName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varchar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100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 </a:t>
            </a:r>
            <a:r>
              <a:rPr lang="en-US" altLang="zh-TW" sz="1800" dirty="0">
                <a:solidFill>
                  <a:srgbClr val="808080"/>
                </a:solidFill>
                <a:highlight>
                  <a:srgbClr val="FFFF00"/>
                </a:highlight>
                <a:latin typeface="細明體" panose="02020509000000000000" pitchFamily="49" charset="-120"/>
                <a:ea typeface="細明體" panose="02020509000000000000" pitchFamily="49" charset="-120"/>
              </a:rPr>
              <a:t>=</a:t>
            </a:r>
            <a:r>
              <a:rPr lang="en-US" altLang="zh-TW" sz="1800" dirty="0">
                <a:solidFill>
                  <a:srgbClr val="000000"/>
                </a:solidFill>
                <a:highlight>
                  <a:srgbClr val="FFFF00"/>
                </a:highlight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highlight>
                  <a:srgbClr val="FFFF00"/>
                </a:highlight>
                <a:latin typeface="細明體" panose="02020509000000000000" pitchFamily="49" charset="-120"/>
                <a:ea typeface="細明體" panose="02020509000000000000" pitchFamily="49" charset="-120"/>
              </a:rPr>
              <a:t>NULL</a:t>
            </a:r>
            <a:endParaRPr lang="en-US" altLang="zh-TW" sz="1800" dirty="0">
              <a:solidFill>
                <a:srgbClr val="000000"/>
              </a:solidFill>
              <a:highlight>
                <a:srgbClr val="FFFF00"/>
              </a:highlight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BEGIN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SELECT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DISTINCT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tblCompanion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CompanionName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FROM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tblCompanion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INNER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JOIN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tblEpisodeCompanion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tblCompanion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CompanionId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=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tblEpisodeCompanion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CompanionId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INNER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JOIN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tblEpisode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tblEpisodeCompanion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EpisodeId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=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tblEpisode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EpisodeId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INNER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JOIN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tblDoctor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tblEpisode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DoctorId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=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tblDoctor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DoctorId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WHERE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tblDoctor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DoctorName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LIKE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'%'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+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@DoctorName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+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'%'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00"/>
                </a:solidFill>
                <a:highlight>
                  <a:srgbClr val="FFFF00"/>
                </a:highlight>
                <a:latin typeface="細明體" panose="02020509000000000000" pitchFamily="49" charset="-120"/>
                <a:ea typeface="細明體" panose="02020509000000000000" pitchFamily="49" charset="-120"/>
              </a:rPr>
              <a:t>@DoctorName </a:t>
            </a:r>
            <a:r>
              <a:rPr lang="en-US" altLang="zh-TW" sz="1800" dirty="0">
                <a:solidFill>
                  <a:srgbClr val="808080"/>
                </a:solidFill>
                <a:highlight>
                  <a:srgbClr val="FFFF00"/>
                </a:highlight>
                <a:latin typeface="細明體" panose="02020509000000000000" pitchFamily="49" charset="-120"/>
                <a:ea typeface="細明體" panose="02020509000000000000" pitchFamily="49" charset="-120"/>
              </a:rPr>
              <a:t>is</a:t>
            </a:r>
            <a:r>
              <a:rPr lang="en-US" altLang="zh-TW" sz="1800" dirty="0">
                <a:solidFill>
                  <a:srgbClr val="000000"/>
                </a:solidFill>
                <a:highlight>
                  <a:srgbClr val="FFFF00"/>
                </a:highlight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highlight>
                  <a:srgbClr val="FFFF00"/>
                </a:highlight>
                <a:latin typeface="細明體" panose="02020509000000000000" pitchFamily="49" charset="-120"/>
                <a:ea typeface="細明體" panose="02020509000000000000" pitchFamily="49" charset="-120"/>
              </a:rPr>
              <a:t>null</a:t>
            </a:r>
            <a:endParaRPr lang="en-US" altLang="zh-TW" sz="1800" dirty="0">
              <a:solidFill>
                <a:srgbClr val="000000"/>
              </a:solidFill>
              <a:highlight>
                <a:srgbClr val="FFFF00"/>
              </a:highlight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END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GO</a:t>
            </a:r>
            <a:endParaRPr lang="zh-TW" altLang="en-US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4A4E97A6-D9BF-3F45-0F0E-B79D61007546}"/>
              </a:ext>
            </a:extLst>
          </p:cNvPr>
          <p:cNvSpPr txBox="1"/>
          <p:nvPr/>
        </p:nvSpPr>
        <p:spPr>
          <a:xfrm>
            <a:off x="281405" y="903386"/>
            <a:ext cx="6149695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zh-TW" altLang="en-US" sz="1800" dirty="0">
                <a:latin typeface="細明體" panose="02020509000000000000" pitchFamily="49" charset="-120"/>
                <a:ea typeface="細明體" panose="02020509000000000000" pitchFamily="49" charset="-120"/>
              </a:rPr>
              <a:t>建立</a:t>
            </a:r>
            <a:r>
              <a:rPr lang="en-US" altLang="zh-TW" sz="1800" dirty="0">
                <a:latin typeface="細明體" panose="02020509000000000000" pitchFamily="49" charset="-120"/>
                <a:ea typeface="細明體" panose="02020509000000000000" pitchFamily="49" charset="-120"/>
              </a:rPr>
              <a:t>(CREATE)</a:t>
            </a:r>
            <a:r>
              <a:rPr lang="zh-TW" altLang="en-US" sz="1800" dirty="0">
                <a:latin typeface="細明體" panose="02020509000000000000" pitchFamily="49" charset="-120"/>
                <a:ea typeface="細明體" panose="02020509000000000000" pitchFamily="49" charset="-120"/>
              </a:rPr>
              <a:t>預存程序  </a:t>
            </a:r>
            <a:r>
              <a:rPr lang="zh-TW" altLang="en-US" dirty="0">
                <a:latin typeface="細明體" panose="02020509000000000000" pitchFamily="49" charset="-120"/>
                <a:ea typeface="細明體" panose="02020509000000000000" pitchFamily="49" charset="-120"/>
              </a:rPr>
              <a:t>變更</a:t>
            </a:r>
            <a:r>
              <a:rPr lang="en-US" altLang="zh-TW" dirty="0">
                <a:latin typeface="細明體" panose="02020509000000000000" pitchFamily="49" charset="-120"/>
                <a:ea typeface="細明體" panose="02020509000000000000" pitchFamily="49" charset="-120"/>
              </a:rPr>
              <a:t>(ALTER)</a:t>
            </a:r>
            <a:endParaRPr lang="zh-TW" altLang="en-US" sz="1800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90CE38D2-7553-7C73-9AB1-9180AECD7D2D}"/>
              </a:ext>
            </a:extLst>
          </p:cNvPr>
          <p:cNvSpPr txBox="1"/>
          <p:nvPr/>
        </p:nvSpPr>
        <p:spPr>
          <a:xfrm>
            <a:off x="8067675" y="903386"/>
            <a:ext cx="6149695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zh-TW" altLang="en-US" sz="1800" dirty="0">
                <a:latin typeface="細明體" panose="02020509000000000000" pitchFamily="49" charset="-120"/>
                <a:ea typeface="細明體" panose="02020509000000000000" pitchFamily="49" charset="-120"/>
              </a:rPr>
              <a:t>執行預存程序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C592A0CC-F254-1457-6101-F98201650DC4}"/>
              </a:ext>
            </a:extLst>
          </p:cNvPr>
          <p:cNvSpPr txBox="1"/>
          <p:nvPr/>
        </p:nvSpPr>
        <p:spPr>
          <a:xfrm>
            <a:off x="7984331" y="1475512"/>
            <a:ext cx="3761720" cy="175432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spCompanionsForDoctor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</a:t>
            </a:r>
            <a:r>
              <a:rPr lang="en-US" altLang="zh-TW" sz="1800" dirty="0" err="1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Ecc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GO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spCompanionsForDoctor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'matt'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GO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spCompanionsForDoctor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GO</a:t>
            </a:r>
            <a:endParaRPr lang="zh-TW" altLang="en-US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E948540F-3705-3074-F666-BE37669940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7675" y="3380571"/>
            <a:ext cx="1190625" cy="3094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250052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FDD94349-9D55-5BC4-3184-1C848F93D382}"/>
              </a:ext>
            </a:extLst>
          </p:cNvPr>
          <p:cNvSpPr txBox="1"/>
          <p:nvPr/>
        </p:nvSpPr>
        <p:spPr>
          <a:xfrm>
            <a:off x="504825" y="400735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PARAMETERS AND RETURN VALUES</a:t>
            </a:r>
          </a:p>
          <a:p>
            <a:r>
              <a:rPr lang="en-US" altLang="zh-TW" dirty="0"/>
              <a:t>Question 3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B57F2A5F-85C6-1B43-4336-2CB1FDDBB6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5912" y="400735"/>
            <a:ext cx="5064126" cy="607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540037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07B2AFA1-E04B-1D09-6EBC-266CBB06E471}"/>
              </a:ext>
            </a:extLst>
          </p:cNvPr>
          <p:cNvSpPr txBox="1"/>
          <p:nvPr/>
        </p:nvSpPr>
        <p:spPr>
          <a:xfrm>
            <a:off x="498755" y="382876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Answer 3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C278E89B-B814-7BC5-16B4-7ABB09CE261F}"/>
              </a:ext>
            </a:extLst>
          </p:cNvPr>
          <p:cNvSpPr txBox="1"/>
          <p:nvPr/>
        </p:nvSpPr>
        <p:spPr>
          <a:xfrm>
            <a:off x="329030" y="996761"/>
            <a:ext cx="7035521" cy="53553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CREATE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PROC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uspContinentEvents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@ContinentName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varchar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100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@Startdate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datetime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@Enddate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datetime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SELECT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tblContinent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ContinentName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tblEvent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EventName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tblEvent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EventDate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FROM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   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tblContinent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INNER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JOIN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tblCountry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tblContinent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ContinentID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=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tblCountry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ContinentID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INNER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JOIN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tblEvent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tblCountry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CountryID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=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tblEvent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CountryID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WHERE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tblContinent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ContinentName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LIKE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'%'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+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@ContinentName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+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'%'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AND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tblEvent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EventDate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&gt;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@Startdate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AND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@Enddate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&gt;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tblEvent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EventDate</a:t>
            </a:r>
            <a:endParaRPr lang="zh-TW" altLang="en-US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E458CF78-1C84-800F-A5E3-4E6A2568FE40}"/>
              </a:ext>
            </a:extLst>
          </p:cNvPr>
          <p:cNvSpPr txBox="1"/>
          <p:nvPr/>
        </p:nvSpPr>
        <p:spPr>
          <a:xfrm>
            <a:off x="7705725" y="996761"/>
            <a:ext cx="3695700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uspContinentEvents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''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'1753-01-01'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'9999-12-31'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GO</a:t>
            </a:r>
            <a:endParaRPr lang="zh-TW" altLang="en-US" dirty="0"/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DCDF855D-21EB-2361-0E97-7709FD0479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185" b="9875"/>
          <a:stretch/>
        </p:blipFill>
        <p:spPr>
          <a:xfrm>
            <a:off x="7705724" y="2775869"/>
            <a:ext cx="4157245" cy="1948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925200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FDD94349-9D55-5BC4-3184-1C848F93D382}"/>
              </a:ext>
            </a:extLst>
          </p:cNvPr>
          <p:cNvSpPr txBox="1"/>
          <p:nvPr/>
        </p:nvSpPr>
        <p:spPr>
          <a:xfrm>
            <a:off x="504825" y="400735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PARAMETERS AND RETURN VALUES</a:t>
            </a:r>
          </a:p>
          <a:p>
            <a:r>
              <a:rPr lang="en-US" altLang="zh-TW" dirty="0"/>
              <a:t>Question 4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5C539103-D1F2-9539-C7CC-F82819E0B5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2406" y="898112"/>
            <a:ext cx="6104487" cy="5559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309688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07B2AFA1-E04B-1D09-6EBC-266CBB06E471}"/>
              </a:ext>
            </a:extLst>
          </p:cNvPr>
          <p:cNvSpPr txBox="1"/>
          <p:nvPr/>
        </p:nvSpPr>
        <p:spPr>
          <a:xfrm>
            <a:off x="498755" y="382876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Answer 4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C278E89B-B814-7BC5-16B4-7ABB09CE261F}"/>
              </a:ext>
            </a:extLst>
          </p:cNvPr>
          <p:cNvSpPr txBox="1"/>
          <p:nvPr/>
        </p:nvSpPr>
        <p:spPr>
          <a:xfrm>
            <a:off x="586205" y="1111061"/>
            <a:ext cx="7035521" cy="369331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800" dirty="0">
                <a:solidFill>
                  <a:srgbClr val="008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------------------------------------</a:t>
            </a:r>
            <a:r>
              <a:rPr lang="zh-TW" altLang="en-US" sz="1800" dirty="0">
                <a:solidFill>
                  <a:srgbClr val="008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預存程序</a:t>
            </a:r>
            <a:r>
              <a:rPr lang="en-US" altLang="zh-TW" sz="1800" dirty="0">
                <a:solidFill>
                  <a:srgbClr val="008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1</a:t>
            </a:r>
            <a:endParaRPr lang="zh-TW" altLang="en-US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ALTER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PROC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uspProcedure1</a:t>
            </a: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@firstcontinent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varchar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100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output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SELECT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TOP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1</a:t>
            </a: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@firstcontinent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=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tblContinent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ContinentName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FROM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tblContinent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INNER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JOIN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tblCountry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tblContinent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ContinentID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=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tblCountry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ContinentID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INNER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JOIN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tblEvent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tblCountry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CountryID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=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tblEvent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CountryID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ORDER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BY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tblEvent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EventDate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ASC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090273402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07B2AFA1-E04B-1D09-6EBC-266CBB06E471}"/>
              </a:ext>
            </a:extLst>
          </p:cNvPr>
          <p:cNvSpPr txBox="1"/>
          <p:nvPr/>
        </p:nvSpPr>
        <p:spPr>
          <a:xfrm>
            <a:off x="498755" y="382876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Answer 4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07010D27-6DE6-EE27-95DA-29152BD10605}"/>
              </a:ext>
            </a:extLst>
          </p:cNvPr>
          <p:cNvSpPr txBox="1"/>
          <p:nvPr/>
        </p:nvSpPr>
        <p:spPr>
          <a:xfrm>
            <a:off x="498755" y="1088143"/>
            <a:ext cx="6781800" cy="424731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TW" sz="1800" dirty="0">
                <a:solidFill>
                  <a:srgbClr val="008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------------------------------------</a:t>
            </a:r>
            <a:r>
              <a:rPr lang="zh-TW" altLang="en-US" sz="1800" dirty="0">
                <a:solidFill>
                  <a:srgbClr val="008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預存程序</a:t>
            </a:r>
            <a:r>
              <a:rPr lang="en-US" altLang="zh-TW" sz="1800" dirty="0">
                <a:solidFill>
                  <a:srgbClr val="008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2</a:t>
            </a:r>
            <a:endParaRPr lang="zh-TW" altLang="en-US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ALTER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PROC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uspProcedure2</a:t>
            </a: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@ContinentName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varchar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100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SELECT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tblEvent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EventName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tblEvent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EventDate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tblContinent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ContinentName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FROM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tblContinent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INNER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JOIN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tblCountry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tblContinent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ContinentID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=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tblCountry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ContinentID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INNER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JOIN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tblEvent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tblCountry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CountryID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=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tblEvent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CountryID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WHERE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tblContinent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ContinentName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=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@ContinentName</a:t>
            </a:r>
          </a:p>
        </p:txBody>
      </p:sp>
    </p:spTree>
    <p:extLst>
      <p:ext uri="{BB962C8B-B14F-4D97-AF65-F5344CB8AC3E}">
        <p14:creationId xmlns:p14="http://schemas.microsoft.com/office/powerpoint/2010/main" val="2157589764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07B2AFA1-E04B-1D09-6EBC-266CBB06E471}"/>
              </a:ext>
            </a:extLst>
          </p:cNvPr>
          <p:cNvSpPr txBox="1"/>
          <p:nvPr/>
        </p:nvSpPr>
        <p:spPr>
          <a:xfrm>
            <a:off x="498755" y="382876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Answer 4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23E04DEA-563A-13E6-8283-F91030924745}"/>
              </a:ext>
            </a:extLst>
          </p:cNvPr>
          <p:cNvSpPr txBox="1"/>
          <p:nvPr/>
        </p:nvSpPr>
        <p:spPr>
          <a:xfrm>
            <a:off x="498755" y="2274838"/>
            <a:ext cx="6096000" cy="230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TW" sz="1800" dirty="0">
                <a:solidFill>
                  <a:srgbClr val="008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-------------------------------------------</a:t>
            </a:r>
            <a:r>
              <a:rPr lang="zh-TW" altLang="en-US" sz="1800" dirty="0">
                <a:solidFill>
                  <a:srgbClr val="008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執行</a:t>
            </a:r>
            <a:endParaRPr lang="zh-TW" altLang="en-US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DECLARE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@Variable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VARCHAR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100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=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''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EXEC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uspProcedure1</a:t>
            </a: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@firstcontinent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=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@Variable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OUTPUT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endParaRPr lang="zh-TW" altLang="en-US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SELECT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@Variable</a:t>
            </a: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EXEC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uspProcedure2</a:t>
            </a: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@ContinentName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=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@Variable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A2A2650D-314B-C834-7111-16A51F66AC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6164" y="1577902"/>
            <a:ext cx="4496106" cy="3851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752030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FDD94349-9D55-5BC4-3184-1C848F93D382}"/>
              </a:ext>
            </a:extLst>
          </p:cNvPr>
          <p:cNvSpPr txBox="1"/>
          <p:nvPr/>
        </p:nvSpPr>
        <p:spPr>
          <a:xfrm>
            <a:off x="504825" y="381685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PARAMETERS AND RETURN VALUES</a:t>
            </a:r>
          </a:p>
          <a:p>
            <a:r>
              <a:rPr lang="en-US" altLang="zh-TW" dirty="0"/>
              <a:t>Question 5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40577CC3-F408-B313-B232-BBF02105D1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825" y="1721628"/>
            <a:ext cx="5170609" cy="3830302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AAFD0360-D957-2FDE-F01B-192C055F8E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5515" y="1721628"/>
            <a:ext cx="5564947" cy="383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33318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07B2AFA1-E04B-1D09-6EBC-266CBB06E471}"/>
              </a:ext>
            </a:extLst>
          </p:cNvPr>
          <p:cNvSpPr txBox="1"/>
          <p:nvPr/>
        </p:nvSpPr>
        <p:spPr>
          <a:xfrm>
            <a:off x="498755" y="382876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Answer 5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23E04DEA-563A-13E6-8283-F91030924745}"/>
              </a:ext>
            </a:extLst>
          </p:cNvPr>
          <p:cNvSpPr txBox="1"/>
          <p:nvPr/>
        </p:nvSpPr>
        <p:spPr>
          <a:xfrm>
            <a:off x="498755" y="1257199"/>
            <a:ext cx="4618936" cy="34163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CREATE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PROC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uspMostNumerous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@TopCountry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varchar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300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OUTPUT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@EventCount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int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OUTPUT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SELECT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TOP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1</a:t>
            </a: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@TopCountry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=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CountryName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@EventCount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=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COUNT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CountryID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FROM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tblEvent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e</a:t>
            </a:r>
          </a:p>
          <a:p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INNER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JOIN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tblCountry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c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CountryID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=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CountryID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GROUP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BY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CountryName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ORDER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BY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COUNT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CountryID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DESC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C13133DD-FE59-2FDC-B82E-5233CD12D65A}"/>
              </a:ext>
            </a:extLst>
          </p:cNvPr>
          <p:cNvSpPr txBox="1"/>
          <p:nvPr/>
        </p:nvSpPr>
        <p:spPr>
          <a:xfrm>
            <a:off x="5594787" y="1257199"/>
            <a:ext cx="6098458" cy="25853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DECLARE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@CountryVariable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varchar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300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@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EventCountVariable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int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endParaRPr lang="zh-TW" altLang="en-US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EXEC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uspMostNumerous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@TopCountry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=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@CountryVariable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OUTPUT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@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EventCount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=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@EventCountVariable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OUTPUT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endParaRPr lang="zh-TW" altLang="en-US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Select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@CountryVariable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@EventCountVariable</a:t>
            </a:r>
            <a:endParaRPr lang="zh-TW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B1CAFA09-C075-A3B3-7189-B8A82B6F623F}"/>
              </a:ext>
            </a:extLst>
          </p:cNvPr>
          <p:cNvSpPr txBox="1"/>
          <p:nvPr/>
        </p:nvSpPr>
        <p:spPr>
          <a:xfrm>
            <a:off x="498755" y="752208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建立預存程序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BABC301B-D249-80C4-387A-7B6DE4C5632C}"/>
              </a:ext>
            </a:extLst>
          </p:cNvPr>
          <p:cNvSpPr txBox="1"/>
          <p:nvPr/>
        </p:nvSpPr>
        <p:spPr>
          <a:xfrm>
            <a:off x="5594787" y="75220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執行查詢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3DF233E5-BCC4-B9F9-A109-4F844C5F8D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4787" y="4880369"/>
            <a:ext cx="3850515" cy="959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561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FDD94349-9D55-5BC4-3184-1C848F93D382}"/>
              </a:ext>
            </a:extLst>
          </p:cNvPr>
          <p:cNvSpPr txBox="1"/>
          <p:nvPr/>
        </p:nvSpPr>
        <p:spPr>
          <a:xfrm>
            <a:off x="752475" y="581710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SETTING CRITERIA USING WHERE</a:t>
            </a:r>
          </a:p>
          <a:p>
            <a:r>
              <a:rPr lang="en-US" altLang="zh-TW" dirty="0"/>
              <a:t>Question 2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337518E5-555C-E9C8-6981-7F17488F4A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7704" y="2023494"/>
            <a:ext cx="7956591" cy="2811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246985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FDD94349-9D55-5BC4-3184-1C848F93D382}"/>
              </a:ext>
            </a:extLst>
          </p:cNvPr>
          <p:cNvSpPr txBox="1"/>
          <p:nvPr/>
        </p:nvSpPr>
        <p:spPr>
          <a:xfrm>
            <a:off x="504825" y="400735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CREATING TABLES</a:t>
            </a:r>
          </a:p>
          <a:p>
            <a:r>
              <a:rPr lang="en-US" altLang="zh-TW" dirty="0"/>
              <a:t>Question 1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9D091849-0E15-8218-382D-772D415AE2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625" y="1337656"/>
            <a:ext cx="5151438" cy="4729084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B6FBB035-4718-E8C0-7715-29ACDC218F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4839" y="1931948"/>
            <a:ext cx="6183312" cy="2994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349099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07B2AFA1-E04B-1D09-6EBC-266CBB06E471}"/>
              </a:ext>
            </a:extLst>
          </p:cNvPr>
          <p:cNvSpPr txBox="1"/>
          <p:nvPr/>
        </p:nvSpPr>
        <p:spPr>
          <a:xfrm>
            <a:off x="289204" y="196482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Answer 1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23E04DEA-563A-13E6-8283-F91030924745}"/>
              </a:ext>
            </a:extLst>
          </p:cNvPr>
          <p:cNvSpPr txBox="1"/>
          <p:nvPr/>
        </p:nvSpPr>
        <p:spPr>
          <a:xfrm>
            <a:off x="289204" y="594122"/>
            <a:ext cx="6225895" cy="59093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NOCOUNT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ON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endParaRPr lang="zh-TW" altLang="en-US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IF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OBJECT_ID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</a:t>
            </a:r>
            <a:r>
              <a:rPr lang="en-US" altLang="zh-TW" sz="1800" dirty="0" err="1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tblGenre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'U'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not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null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DROP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TABLE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tblGenre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endParaRPr lang="zh-TW" altLang="en-US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CREATE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TABLE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tblGenre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GenreId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int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IDENTITY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1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1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PRIMARY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KEY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GenreName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varchar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20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Rating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int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endParaRPr lang="zh-TW" altLang="en-US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endParaRPr lang="zh-TW" altLang="en-US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INSERT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INTO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tblGenre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GenreName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Rating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VALUES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'Romance'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3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INSERT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INTO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tblGenre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GenreName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Rating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VALUES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'Science fiction'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7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INSERT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INTO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tblGenre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GenreName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Rating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VALUES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'Thriller'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5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INSERT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INTO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tblGenre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GenreName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Rating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VALUES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</a:t>
            </a:r>
            <a:r>
              <a:rPr lang="en-US" altLang="zh-TW" sz="1800" dirty="0" err="1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Humour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3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endParaRPr lang="zh-TW" altLang="en-US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SELECT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*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FROM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tblGenre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959FCB2D-DF89-CC5E-9ABA-05F2EF0EC8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2472" y="2626424"/>
            <a:ext cx="3080949" cy="1844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171792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07B2AFA1-E04B-1D09-6EBC-266CBB06E471}"/>
              </a:ext>
            </a:extLst>
          </p:cNvPr>
          <p:cNvSpPr txBox="1"/>
          <p:nvPr/>
        </p:nvSpPr>
        <p:spPr>
          <a:xfrm>
            <a:off x="498755" y="382876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Answer 1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79C15F3F-EDE8-75A0-D9AE-599347B08D30}"/>
              </a:ext>
            </a:extLst>
          </p:cNvPr>
          <p:cNvSpPr txBox="1"/>
          <p:nvPr/>
        </p:nvSpPr>
        <p:spPr>
          <a:xfrm>
            <a:off x="498755" y="1190535"/>
            <a:ext cx="8159470" cy="92333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PRINT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''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PRINT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'Last one added was number'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+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CAST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@@IDENTITY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varchar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5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))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PRINT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''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3FE074B-4533-45D1-AE6D-4E14D0EEC5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755" y="2895570"/>
            <a:ext cx="5010720" cy="1590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144953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FDD94349-9D55-5BC4-3184-1C848F93D382}"/>
              </a:ext>
            </a:extLst>
          </p:cNvPr>
          <p:cNvSpPr txBox="1"/>
          <p:nvPr/>
        </p:nvSpPr>
        <p:spPr>
          <a:xfrm>
            <a:off x="504825" y="400735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STORED PROCEDURES</a:t>
            </a:r>
          </a:p>
          <a:p>
            <a:r>
              <a:rPr lang="en-US" altLang="zh-TW" dirty="0"/>
              <a:t>Question 1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978794A-0767-A988-48D9-5CD69CAD53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3935" y="1575638"/>
            <a:ext cx="7804129" cy="3706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958493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25768691-01F8-FAD4-0B29-1304DF885F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2165" y="2092960"/>
            <a:ext cx="8942229" cy="2448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710883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>
            <a:extLst>
              <a:ext uri="{FF2B5EF4-FFF2-40B4-BE49-F238E27FC236}">
                <a16:creationId xmlns:a16="http://schemas.microsoft.com/office/drawing/2014/main" id="{1AF4D458-E348-B0D5-06AB-B83E5FB4E716}"/>
              </a:ext>
            </a:extLst>
          </p:cNvPr>
          <p:cNvSpPr txBox="1"/>
          <p:nvPr/>
        </p:nvSpPr>
        <p:spPr>
          <a:xfrm>
            <a:off x="1666874" y="794594"/>
            <a:ext cx="6000751" cy="50783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CREATE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PROC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spMattSmithEpisodes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SELECT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tblDoctor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DoctorName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Doctor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tblEpisode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SeriesNumber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Series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tblEpisode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EpisodeNumber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Episode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tblEpisode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Title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tblEpisode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EpisodeDate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[Date of Episode]</a:t>
            </a: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FROM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   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tblDoctor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INNER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JOIN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tblEpisode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tblDoctor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DoctorId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=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tblEpisode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DoctorId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WHERE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tblDoctor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DoctorName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=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'Matt Smith'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ORDER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BY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[Date of Episode]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ASC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endParaRPr lang="zh-TW" altLang="en-US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8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--EXEC [</a:t>
            </a:r>
            <a:r>
              <a:rPr lang="en-US" altLang="zh-TW" sz="1800" dirty="0" err="1">
                <a:solidFill>
                  <a:srgbClr val="008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dbo</a:t>
            </a:r>
            <a:r>
              <a:rPr lang="en-US" altLang="zh-TW" sz="1800" dirty="0">
                <a:solidFill>
                  <a:srgbClr val="008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].[</a:t>
            </a:r>
            <a:r>
              <a:rPr lang="en-US" altLang="zh-TW" sz="1800" dirty="0" err="1">
                <a:solidFill>
                  <a:srgbClr val="008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spMattSmithEpisodes</a:t>
            </a:r>
            <a:r>
              <a:rPr lang="en-US" altLang="zh-TW" sz="1800" dirty="0">
                <a:solidFill>
                  <a:srgbClr val="008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]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58830023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9F558C2A-BDCF-E237-8B75-19CEB9DB57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7025" y="536797"/>
            <a:ext cx="6959616" cy="5923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999649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DBD339AE-CF86-700C-7CCB-F191516892D6}"/>
              </a:ext>
            </a:extLst>
          </p:cNvPr>
          <p:cNvSpPr txBox="1"/>
          <p:nvPr/>
        </p:nvSpPr>
        <p:spPr>
          <a:xfrm>
            <a:off x="504825" y="371475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Answer 1</a:t>
            </a:r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2601F5BB-A21E-0E8C-D6BA-6E71B5965CB0}"/>
              </a:ext>
            </a:extLst>
          </p:cNvPr>
          <p:cNvSpPr txBox="1"/>
          <p:nvPr/>
        </p:nvSpPr>
        <p:spPr>
          <a:xfrm>
            <a:off x="352426" y="1218843"/>
            <a:ext cx="5572124" cy="31393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USE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[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DoctorWho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]</a:t>
            </a: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GO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8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/****** Object:  </a:t>
            </a:r>
            <a:r>
              <a:rPr lang="en-US" altLang="zh-TW" sz="1800" dirty="0" err="1">
                <a:solidFill>
                  <a:srgbClr val="008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StoredProcedure</a:t>
            </a:r>
            <a:r>
              <a:rPr lang="en-US" altLang="zh-TW" sz="1800" dirty="0">
                <a:solidFill>
                  <a:srgbClr val="008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[</a:t>
            </a:r>
            <a:r>
              <a:rPr lang="en-US" altLang="zh-TW" sz="1800" dirty="0" err="1">
                <a:solidFill>
                  <a:srgbClr val="008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dbo</a:t>
            </a:r>
            <a:r>
              <a:rPr lang="en-US" altLang="zh-TW" sz="1800" dirty="0">
                <a:solidFill>
                  <a:srgbClr val="008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].[</a:t>
            </a:r>
            <a:r>
              <a:rPr lang="en-US" altLang="zh-TW" sz="1800" dirty="0" err="1">
                <a:solidFill>
                  <a:srgbClr val="008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spMattSmithEpisodes</a:t>
            </a:r>
            <a:r>
              <a:rPr lang="en-US" altLang="zh-TW" sz="1800" dirty="0">
                <a:solidFill>
                  <a:srgbClr val="008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]    Script Date: 2023/7/19 </a:t>
            </a:r>
            <a:r>
              <a:rPr lang="zh-TW" altLang="en-US" sz="1800" dirty="0">
                <a:solidFill>
                  <a:srgbClr val="008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下午 </a:t>
            </a:r>
            <a:r>
              <a:rPr lang="en-US" altLang="zh-TW" sz="1800" dirty="0">
                <a:solidFill>
                  <a:srgbClr val="008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03:29:08 ******/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ANSI_NULLS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ON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GO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QUOTED_IDENTIFIER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ON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GO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ALTER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PROC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[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dbo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]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[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spMattSmithEpisodes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]</a:t>
            </a: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71CC7A21-3FAB-D5DA-C748-08F521D56286}"/>
              </a:ext>
            </a:extLst>
          </p:cNvPr>
          <p:cNvSpPr txBox="1"/>
          <p:nvPr/>
        </p:nvSpPr>
        <p:spPr>
          <a:xfrm>
            <a:off x="6029325" y="1218843"/>
            <a:ext cx="5638800" cy="424731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SELECT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tblDoctor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DoctorName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Doctor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tblEpisode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SeriesNumber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Series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tblEpisode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EpisodeNumber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Episode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tblEpisode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Title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tblEpisode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EpisodeDate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[Date of Episode]</a:t>
            </a: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FROM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   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tblDoctor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INNER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JOIN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tblEpisode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tblDoctor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DoctorId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=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tblEpisode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DoctorId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WHERE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tblDoctor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DoctorName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=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'Matt Smith'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and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year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tblEpisode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EpisodeDate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=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2012</a:t>
            </a: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ORDER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BY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[Date of Episode]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ASC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136876313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>
            <a:extLst>
              <a:ext uri="{FF2B5EF4-FFF2-40B4-BE49-F238E27FC236}">
                <a16:creationId xmlns:a16="http://schemas.microsoft.com/office/drawing/2014/main" id="{9C202398-75F8-B347-C14D-266B1E3E93C0}"/>
              </a:ext>
            </a:extLst>
          </p:cNvPr>
          <p:cNvSpPr txBox="1"/>
          <p:nvPr/>
        </p:nvSpPr>
        <p:spPr>
          <a:xfrm>
            <a:off x="923925" y="663059"/>
            <a:ext cx="344805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EXEC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spMattSmithEpisodes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0342E52-E9E1-E830-6CF1-E7CA03826C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925" y="1867496"/>
            <a:ext cx="5557622" cy="212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000588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FDD94349-9D55-5BC4-3184-1C848F93D382}"/>
              </a:ext>
            </a:extLst>
          </p:cNvPr>
          <p:cNvSpPr txBox="1"/>
          <p:nvPr/>
        </p:nvSpPr>
        <p:spPr>
          <a:xfrm>
            <a:off x="504825" y="400735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STORED PROCEDURES</a:t>
            </a:r>
          </a:p>
          <a:p>
            <a:r>
              <a:rPr lang="en-US" altLang="zh-TW" dirty="0"/>
              <a:t>Question 2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9BC6941C-4400-3EAE-3B4A-055817CF90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0237" y="658161"/>
            <a:ext cx="6221175" cy="5541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2130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5A96D89C-9D19-1632-9358-9FE89A04EC11}"/>
              </a:ext>
            </a:extLst>
          </p:cNvPr>
          <p:cNvSpPr txBox="1"/>
          <p:nvPr/>
        </p:nvSpPr>
        <p:spPr>
          <a:xfrm>
            <a:off x="647700" y="600075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Answer 2</a:t>
            </a:r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E8AB8558-9E72-44B6-1F36-956CB982DF44}"/>
              </a:ext>
            </a:extLst>
          </p:cNvPr>
          <p:cNvSpPr txBox="1"/>
          <p:nvPr/>
        </p:nvSpPr>
        <p:spPr>
          <a:xfrm>
            <a:off x="647700" y="1175861"/>
            <a:ext cx="6096000" cy="17543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SELECT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*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FROM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tblEvent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e</a:t>
            </a: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WHERE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 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CategoryID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&lt;&gt;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14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and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EventDetails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like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'%train%'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endParaRPr lang="zh-TW" alt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7801B600-900F-FD65-B77F-6F90D07624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385" y="3784569"/>
            <a:ext cx="9549221" cy="175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157367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DBD339AE-CF86-700C-7CCB-F191516892D6}"/>
              </a:ext>
            </a:extLst>
          </p:cNvPr>
          <p:cNvSpPr txBox="1"/>
          <p:nvPr/>
        </p:nvSpPr>
        <p:spPr>
          <a:xfrm>
            <a:off x="504825" y="371475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Answer 2</a:t>
            </a:r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2601F5BB-A21E-0E8C-D6BA-6E71B5965CB0}"/>
              </a:ext>
            </a:extLst>
          </p:cNvPr>
          <p:cNvSpPr txBox="1"/>
          <p:nvPr/>
        </p:nvSpPr>
        <p:spPr>
          <a:xfrm>
            <a:off x="352426" y="1218843"/>
            <a:ext cx="3505199" cy="369331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80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CREATE</a:t>
            </a:r>
            <a:r>
              <a:rPr lang="en-US" altLang="zh-TW" sz="180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PROC</a:t>
            </a:r>
            <a:r>
              <a:rPr lang="en-US" altLang="zh-TW" sz="180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uspAugustEvents</a:t>
            </a:r>
          </a:p>
          <a:p>
            <a:r>
              <a:rPr lang="en-US" altLang="zh-TW" sz="180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endParaRPr lang="en-US" altLang="zh-TW" sz="180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BEGIN</a:t>
            </a:r>
            <a:endParaRPr lang="en-US" altLang="zh-TW" sz="180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SELECT</a:t>
            </a:r>
            <a:r>
              <a:rPr lang="en-US" altLang="zh-TW" sz="180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sz="180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EventID</a:t>
            </a:r>
            <a:r>
              <a:rPr lang="en-US" altLang="zh-TW" sz="180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sz="180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EventName</a:t>
            </a:r>
            <a:r>
              <a:rPr lang="en-US" altLang="zh-TW" sz="180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sz="180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EventDetails</a:t>
            </a:r>
            <a:r>
              <a:rPr lang="en-US" altLang="zh-TW" sz="180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sz="180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EventDate</a:t>
            </a:r>
          </a:p>
          <a:p>
            <a:r>
              <a:rPr lang="en-US" altLang="zh-TW" sz="180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FROM</a:t>
            </a:r>
            <a:r>
              <a:rPr lang="en-US" altLang="zh-TW" sz="180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tblEvent </a:t>
            </a:r>
            <a:r>
              <a:rPr lang="en-US" altLang="zh-TW" sz="180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e</a:t>
            </a:r>
          </a:p>
          <a:p>
            <a:r>
              <a:rPr lang="en-US" altLang="zh-TW" sz="180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WHERE</a:t>
            </a:r>
            <a:endParaRPr lang="en-US" altLang="zh-TW" sz="180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month</a:t>
            </a:r>
            <a:r>
              <a:rPr lang="en-US" altLang="zh-TW" sz="180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sz="180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EventDate</a:t>
            </a:r>
            <a:r>
              <a:rPr lang="en-US" altLang="zh-TW" sz="180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r>
              <a:rPr lang="en-US" altLang="zh-TW" sz="180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=</a:t>
            </a:r>
            <a:r>
              <a:rPr lang="en-US" altLang="zh-TW" sz="180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8</a:t>
            </a:r>
          </a:p>
          <a:p>
            <a:r>
              <a:rPr lang="en-US" altLang="zh-TW" sz="180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END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DC89F66A-6338-9A98-4CB3-CB2B55243217}"/>
              </a:ext>
            </a:extLst>
          </p:cNvPr>
          <p:cNvSpPr txBox="1"/>
          <p:nvPr/>
        </p:nvSpPr>
        <p:spPr>
          <a:xfrm>
            <a:off x="4155920" y="1552218"/>
            <a:ext cx="350519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EXEC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uspAugustEvents</a:t>
            </a:r>
            <a:endParaRPr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EAE7A695-DC1B-4EDC-5AB9-3135B8716D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5920" y="2130366"/>
            <a:ext cx="7783761" cy="2917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205523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FDD94349-9D55-5BC4-3184-1C848F93D382}"/>
              </a:ext>
            </a:extLst>
          </p:cNvPr>
          <p:cNvSpPr txBox="1"/>
          <p:nvPr/>
        </p:nvSpPr>
        <p:spPr>
          <a:xfrm>
            <a:off x="504825" y="400735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STORED PROCEDURES</a:t>
            </a:r>
          </a:p>
          <a:p>
            <a:r>
              <a:rPr lang="en-US" altLang="zh-TW" dirty="0"/>
              <a:t>Question 3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1E28FD41-DE73-8F73-649A-1BF8644AD5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2849" y="625361"/>
            <a:ext cx="6172345" cy="5831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960829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BEEF0C9A-41A1-06C3-A0F4-DC72E0D094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5820" y="1099196"/>
            <a:ext cx="7880360" cy="4659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668403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DBD339AE-CF86-700C-7CCB-F191516892D6}"/>
              </a:ext>
            </a:extLst>
          </p:cNvPr>
          <p:cNvSpPr txBox="1"/>
          <p:nvPr/>
        </p:nvSpPr>
        <p:spPr>
          <a:xfrm>
            <a:off x="504825" y="371475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Answer 3</a:t>
            </a:r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2601F5BB-A21E-0E8C-D6BA-6E71B5965CB0}"/>
              </a:ext>
            </a:extLst>
          </p:cNvPr>
          <p:cNvSpPr txBox="1"/>
          <p:nvPr/>
        </p:nvSpPr>
        <p:spPr>
          <a:xfrm>
            <a:off x="342901" y="854214"/>
            <a:ext cx="4314824" cy="56323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USE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[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DoctorWho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]</a:t>
            </a: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GO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ANSI_NULLS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ON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GO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QUOTED_IDENTIFIER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ON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GO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ALTER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PROC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[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dbo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]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[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spMoffats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]</a:t>
            </a: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BEGIN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SELECT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Title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FROM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   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tblAuthor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a</a:t>
            </a:r>
          </a:p>
          <a:p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INNER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JOIN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tblEpisode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e</a:t>
            </a: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AuthorId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=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AuthorId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WHERE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AuthorName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like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'%Russell%'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ORDER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BY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EpisodeDate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DESC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END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DC89F66A-6338-9A98-4CB3-CB2B55243217}"/>
              </a:ext>
            </a:extLst>
          </p:cNvPr>
          <p:cNvSpPr txBox="1"/>
          <p:nvPr/>
        </p:nvSpPr>
        <p:spPr>
          <a:xfrm>
            <a:off x="5479895" y="854214"/>
            <a:ext cx="350519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EXEC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spMoffats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52247FC-0E97-5B90-42CB-7556A6A61C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9895" y="1798530"/>
            <a:ext cx="2978305" cy="3495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107192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FDD94349-9D55-5BC4-3184-1C848F93D382}"/>
              </a:ext>
            </a:extLst>
          </p:cNvPr>
          <p:cNvSpPr txBox="1"/>
          <p:nvPr/>
        </p:nvSpPr>
        <p:spPr>
          <a:xfrm>
            <a:off x="504825" y="400735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STORED PROCEDURES</a:t>
            </a:r>
          </a:p>
          <a:p>
            <a:r>
              <a:rPr lang="en-US" altLang="zh-TW" dirty="0"/>
              <a:t>Question 4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3D6BADCE-3207-0D31-5AF1-148469C6D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9076" y="823641"/>
            <a:ext cx="6597796" cy="5210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524231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DBD339AE-CF86-700C-7CCB-F191516892D6}"/>
              </a:ext>
            </a:extLst>
          </p:cNvPr>
          <p:cNvSpPr txBox="1"/>
          <p:nvPr/>
        </p:nvSpPr>
        <p:spPr>
          <a:xfrm>
            <a:off x="504825" y="371475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Answer 4</a:t>
            </a:r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2601F5BB-A21E-0E8C-D6BA-6E71B5965CB0}"/>
              </a:ext>
            </a:extLst>
          </p:cNvPr>
          <p:cNvSpPr txBox="1"/>
          <p:nvPr/>
        </p:nvSpPr>
        <p:spPr>
          <a:xfrm>
            <a:off x="342901" y="854214"/>
            <a:ext cx="4314824" cy="56323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USE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[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DoctorWho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]</a:t>
            </a: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GO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ANSI_NULLS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ON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GO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QUOTED_IDENTIFIER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ON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GO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ALTER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PROC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[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dbo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]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[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spMoffats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]</a:t>
            </a: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BEGIN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SELECT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Title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FROM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   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tblAuthor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a</a:t>
            </a:r>
          </a:p>
          <a:p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INNER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JOIN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tblEpisode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e</a:t>
            </a: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AuthorId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=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AuthorId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WHERE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AuthorName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like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'%Russell%'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ORDER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BY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EpisodeDate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DESC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END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4F81E82C-8FB7-67B9-57D8-A71E4E471C69}"/>
              </a:ext>
            </a:extLst>
          </p:cNvPr>
          <p:cNvSpPr txBox="1"/>
          <p:nvPr/>
        </p:nvSpPr>
        <p:spPr>
          <a:xfrm>
            <a:off x="5343525" y="854214"/>
            <a:ext cx="2714625" cy="3840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EXEC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spMoffats</a:t>
            </a:r>
            <a:endParaRPr lang="zh-TW" altLang="en-US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16321A1A-5E21-3EE9-0110-1449AB1F3D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3525" y="2447877"/>
            <a:ext cx="3063923" cy="3074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207150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FDD94349-9D55-5BC4-3184-1C848F93D382}"/>
              </a:ext>
            </a:extLst>
          </p:cNvPr>
          <p:cNvSpPr txBox="1"/>
          <p:nvPr/>
        </p:nvSpPr>
        <p:spPr>
          <a:xfrm>
            <a:off x="504825" y="400735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STORED PROCEDURES</a:t>
            </a:r>
          </a:p>
          <a:p>
            <a:r>
              <a:rPr lang="en-US" altLang="zh-TW" dirty="0"/>
              <a:t>Question 5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5522EA1C-1B46-2D08-D09E-BD59185E17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1425" y="709189"/>
            <a:ext cx="6330812" cy="5439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572121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2601F5BB-A21E-0E8C-D6BA-6E71B5965CB0}"/>
              </a:ext>
            </a:extLst>
          </p:cNvPr>
          <p:cNvSpPr txBox="1"/>
          <p:nvPr/>
        </p:nvSpPr>
        <p:spPr>
          <a:xfrm>
            <a:off x="342901" y="854214"/>
            <a:ext cx="4314824" cy="39703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CREATE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PROC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spSummariseEpisodes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BEGIN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SELECT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TOP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3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CompanionName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COUNT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CompanionName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Episodes</a:t>
            </a: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FROM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tblCompanion</a:t>
            </a:r>
            <a:r>
              <a:rPr lang="zh-TW" altLang="en-US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　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c</a:t>
            </a:r>
          </a:p>
          <a:p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INNER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JOIN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tblEpisodeCompanion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ec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ec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CompanionId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=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CompanionId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GROUP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BY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CompanionName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ORDER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BY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Episodes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DESC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F852C191-6E26-6CB3-76CE-94CFEA7057F8}"/>
              </a:ext>
            </a:extLst>
          </p:cNvPr>
          <p:cNvSpPr txBox="1"/>
          <p:nvPr/>
        </p:nvSpPr>
        <p:spPr>
          <a:xfrm>
            <a:off x="5334000" y="854214"/>
            <a:ext cx="5400675" cy="31393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SELECT</a:t>
            </a:r>
            <a:r>
              <a:rPr lang="zh-TW" altLang="en-US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　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TOP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3 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EnemyName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COUNT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EnemyName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Episodes</a:t>
            </a: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FROM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tblEnemy</a:t>
            </a:r>
            <a:r>
              <a:rPr lang="zh-TW" altLang="en-US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　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e</a:t>
            </a:r>
          </a:p>
          <a:p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INNER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JOIN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tblEpisodeEnemy</a:t>
            </a:r>
            <a:r>
              <a:rPr lang="zh-TW" altLang="en-US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　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ee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fi-FI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ON</a:t>
            </a:r>
            <a:r>
              <a:rPr lang="fi-FI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e</a:t>
            </a:r>
            <a:r>
              <a:rPr lang="fi-FI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fi-FI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EnemyId </a:t>
            </a:r>
            <a:r>
              <a:rPr lang="fi-FI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=</a:t>
            </a:r>
            <a:r>
              <a:rPr lang="fi-FI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ee</a:t>
            </a:r>
            <a:r>
              <a:rPr lang="fi-FI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fi-FI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EnemyId</a:t>
            </a: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GROUP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BY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EnemyName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ORDER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BY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Episodes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DESC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END</a:t>
            </a:r>
            <a:endParaRPr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D834297C-D431-30D0-FB7C-1FDDB6544D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1" y="5075161"/>
            <a:ext cx="2300575" cy="1347725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C66328A2-34C1-1094-BC0B-6EE221D313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0" y="5106075"/>
            <a:ext cx="2540427" cy="1285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034432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DBD339AE-CF86-700C-7CCB-F191516892D6}"/>
              </a:ext>
            </a:extLst>
          </p:cNvPr>
          <p:cNvSpPr txBox="1"/>
          <p:nvPr/>
        </p:nvSpPr>
        <p:spPr>
          <a:xfrm>
            <a:off x="504825" y="371475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Answer 5</a:t>
            </a:r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2601F5BB-A21E-0E8C-D6BA-6E71B5965CB0}"/>
              </a:ext>
            </a:extLst>
          </p:cNvPr>
          <p:cNvSpPr txBox="1"/>
          <p:nvPr/>
        </p:nvSpPr>
        <p:spPr>
          <a:xfrm>
            <a:off x="342901" y="854214"/>
            <a:ext cx="4314824" cy="59093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USE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[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DoctorWho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]</a:t>
            </a: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GO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ANSI_NULLS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ON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GO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QUOTED_IDENTIFIER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ON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GO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ALTER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PROC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[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dbo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]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[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spSummariseEpisodes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]</a:t>
            </a: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BEGIN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SELECT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TOP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5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CompanionName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COUNT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CompanionName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Episodes</a:t>
            </a: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FROM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tblCompanion</a:t>
            </a:r>
            <a:r>
              <a:rPr lang="zh-TW" altLang="en-US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　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c</a:t>
            </a:r>
          </a:p>
          <a:p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INNER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JOIN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tblEpisodeCompanion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ec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ec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CompanionId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=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CompanionId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GROUP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BY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CompanionName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ORDER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BY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Episodes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ASC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F852C191-6E26-6CB3-76CE-94CFEA7057F8}"/>
              </a:ext>
            </a:extLst>
          </p:cNvPr>
          <p:cNvSpPr txBox="1"/>
          <p:nvPr/>
        </p:nvSpPr>
        <p:spPr>
          <a:xfrm>
            <a:off x="5334000" y="854214"/>
            <a:ext cx="5400675" cy="31393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SELECT</a:t>
            </a:r>
            <a:r>
              <a:rPr lang="zh-TW" altLang="en-US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　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TOP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5 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EnemyName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COUNT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EnemyName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Episodes</a:t>
            </a: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FROM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tblEnemy</a:t>
            </a:r>
            <a:r>
              <a:rPr lang="zh-TW" altLang="en-US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　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e</a:t>
            </a:r>
          </a:p>
          <a:p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INNER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JOIN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tblEpisodeEnemy</a:t>
            </a:r>
            <a:r>
              <a:rPr lang="zh-TW" altLang="en-US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　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ee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fi-FI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ON</a:t>
            </a:r>
            <a:r>
              <a:rPr lang="fi-FI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e</a:t>
            </a:r>
            <a:r>
              <a:rPr lang="fi-FI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fi-FI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EnemyId </a:t>
            </a:r>
            <a:r>
              <a:rPr lang="fi-FI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=</a:t>
            </a:r>
            <a:r>
              <a:rPr lang="fi-FI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ee</a:t>
            </a:r>
            <a:r>
              <a:rPr lang="fi-FI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fi-FI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EnemyId</a:t>
            </a: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GROUP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BY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EnemyName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ORDER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BY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Episodes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ASC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END</a:t>
            </a:r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D8A4F14-F31B-8031-FE2B-B849798940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8282"/>
          <a:stretch/>
        </p:blipFill>
        <p:spPr>
          <a:xfrm>
            <a:off x="5334000" y="4217043"/>
            <a:ext cx="2585209" cy="1659881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639FC3D6-ED27-9417-B12E-F516F15D45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718"/>
          <a:stretch/>
        </p:blipFill>
        <p:spPr>
          <a:xfrm>
            <a:off x="8248650" y="4217044"/>
            <a:ext cx="2769153" cy="1659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315457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FDD94349-9D55-5BC4-3184-1C848F93D382}"/>
              </a:ext>
            </a:extLst>
          </p:cNvPr>
          <p:cNvSpPr txBox="1"/>
          <p:nvPr/>
        </p:nvSpPr>
        <p:spPr>
          <a:xfrm>
            <a:off x="504825" y="400735"/>
            <a:ext cx="17335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Pivots</a:t>
            </a:r>
          </a:p>
          <a:p>
            <a:r>
              <a:rPr lang="en-US" altLang="zh-TW" dirty="0"/>
              <a:t>Question 1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D45C2A7B-914C-5175-3F61-5EF0E4C29A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993" y="1047066"/>
            <a:ext cx="6704013" cy="5257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6920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5A96D89C-9D19-1632-9358-9FE89A04EC11}"/>
              </a:ext>
            </a:extLst>
          </p:cNvPr>
          <p:cNvSpPr txBox="1"/>
          <p:nvPr/>
        </p:nvSpPr>
        <p:spPr>
          <a:xfrm>
            <a:off x="647700" y="600075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Answer 2</a:t>
            </a:r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E8AB8558-9E72-44B6-1F36-956CB982DF44}"/>
              </a:ext>
            </a:extLst>
          </p:cNvPr>
          <p:cNvSpPr txBox="1"/>
          <p:nvPr/>
        </p:nvSpPr>
        <p:spPr>
          <a:xfrm>
            <a:off x="647700" y="1175861"/>
            <a:ext cx="6096000" cy="20313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SELECT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*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FROM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tblEvent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a</a:t>
            </a: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WHERE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 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CountryID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=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13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and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 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EventDetails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not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like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'%space%'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and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 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EventName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not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like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'%space%'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6F39E6A-CEF2-5148-4BD5-95A969EF40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" y="3650815"/>
            <a:ext cx="9479529" cy="1892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138711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DBD339AE-CF86-700C-7CCB-F191516892D6}"/>
              </a:ext>
            </a:extLst>
          </p:cNvPr>
          <p:cNvSpPr txBox="1"/>
          <p:nvPr/>
        </p:nvSpPr>
        <p:spPr>
          <a:xfrm>
            <a:off x="504825" y="371475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Answer 1</a:t>
            </a:r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2601F5BB-A21E-0E8C-D6BA-6E71B5965CB0}"/>
              </a:ext>
            </a:extLst>
          </p:cNvPr>
          <p:cNvSpPr txBox="1"/>
          <p:nvPr/>
        </p:nvSpPr>
        <p:spPr>
          <a:xfrm>
            <a:off x="504825" y="1443841"/>
            <a:ext cx="5591175" cy="39703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WITH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episodes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SELECT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YEAR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EpisodeDate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EpisodeYear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SeriesNumber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EpisodeId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FROM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tblEpisode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e</a:t>
            </a:r>
          </a:p>
          <a:p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endParaRPr lang="zh-TW" altLang="en-US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endParaRPr lang="zh-TW" altLang="en-US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SELECT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*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FROM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episodes</a:t>
            </a:r>
          </a:p>
          <a:p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PIVOT(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COUNT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EpisodeId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FOR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SeriesNumber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IN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[1]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[2]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[3]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[4]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[5]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p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63D8F50A-3852-8E4B-1B46-48170A7774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9096" y="1607711"/>
            <a:ext cx="3384604" cy="3642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309273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FDD94349-9D55-5BC4-3184-1C848F93D382}"/>
              </a:ext>
            </a:extLst>
          </p:cNvPr>
          <p:cNvSpPr txBox="1"/>
          <p:nvPr/>
        </p:nvSpPr>
        <p:spPr>
          <a:xfrm>
            <a:off x="504824" y="400735"/>
            <a:ext cx="26193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Pivots</a:t>
            </a:r>
          </a:p>
          <a:p>
            <a:r>
              <a:rPr lang="en-US" altLang="zh-TW" dirty="0"/>
              <a:t>Question 2 (DIFFICULT)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3D7B342-0601-9677-B6C4-BA4054E92A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036" y="1741997"/>
            <a:ext cx="5495925" cy="3744182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69528CED-314C-F1AF-FA14-2A026BC1FE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0750" y="1741997"/>
            <a:ext cx="5931214" cy="3739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146298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DBD339AE-CF86-700C-7CCB-F191516892D6}"/>
              </a:ext>
            </a:extLst>
          </p:cNvPr>
          <p:cNvSpPr txBox="1"/>
          <p:nvPr/>
        </p:nvSpPr>
        <p:spPr>
          <a:xfrm>
            <a:off x="504825" y="371475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Answer 2</a:t>
            </a:r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2601F5BB-A21E-0E8C-D6BA-6E71B5965CB0}"/>
              </a:ext>
            </a:extLst>
          </p:cNvPr>
          <p:cNvSpPr txBox="1"/>
          <p:nvPr/>
        </p:nvSpPr>
        <p:spPr>
          <a:xfrm>
            <a:off x="295275" y="1028343"/>
            <a:ext cx="5591175" cy="48013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DECLARE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@ColumnList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varchar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max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)=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''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endParaRPr lang="zh-TW" altLang="en-US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SELECT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@ColumnList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+=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CASE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WHEN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LEN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@ColumnList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=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0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THEN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''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ELSE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','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END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+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QUOTENAME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(LEFT(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EpisodeType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sz="1800" dirty="0" err="1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CHARINDEX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 '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EpisodeType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1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)-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1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))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FROM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tblEpisode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e</a:t>
            </a: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GROUP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BY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EpisodeType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ORDER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BY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EpisodeType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;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endParaRPr lang="zh-TW" altLang="en-US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8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--SELECT @ColumnList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3C7500AE-2A0C-11D2-9746-520975118048}"/>
              </a:ext>
            </a:extLst>
          </p:cNvPr>
          <p:cNvSpPr txBox="1"/>
          <p:nvPr/>
        </p:nvSpPr>
        <p:spPr>
          <a:xfrm>
            <a:off x="6096000" y="1028343"/>
            <a:ext cx="5667375" cy="53553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DECLARE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@sql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varchar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max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)=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 WITH Episodes AS (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SELECT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LEFT(</a:t>
            </a:r>
            <a:r>
              <a:rPr lang="en-US" altLang="zh-TW" sz="1800" dirty="0" err="1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e.EpisodeType,CHARINDEX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('' '',e.EpisodeType,1)-1) AS </a:t>
            </a:r>
            <a:r>
              <a:rPr lang="en-US" altLang="zh-TW" sz="1800" dirty="0" err="1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EpisodeType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 err="1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d.DoctorName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 err="1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e.EpisodeId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FROM </a:t>
            </a:r>
            <a:r>
              <a:rPr lang="en-US" altLang="zh-TW" sz="1800" dirty="0" err="1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tblEpisode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AS e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INNER JOIN </a:t>
            </a:r>
            <a:r>
              <a:rPr lang="en-US" altLang="zh-TW" sz="1800" dirty="0" err="1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tblDoctor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AS d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s-E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ON e.DoctorId = d.DoctorId</a:t>
            </a:r>
            <a:endParaRPr lang="es-E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endParaRPr lang="zh-TW" altLang="en-US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SELECT * FROM Episodes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PIVOT(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COUNT(</a:t>
            </a:r>
            <a:r>
              <a:rPr lang="en-US" altLang="zh-TW" sz="1800" dirty="0" err="1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EpisodeId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FOR </a:t>
            </a:r>
            <a:r>
              <a:rPr lang="en-US" altLang="zh-TW" sz="1800" dirty="0" err="1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EpisodeType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IN  ('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+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@ColumnList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+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')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 AS p'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endParaRPr lang="zh-TW" altLang="en-US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EXEC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@sql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endParaRPr lang="zh-TW" altLang="en-US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8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--[50th],[Autumn],[Christmas],[Easter],[Normal]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314050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5A96D89C-9D19-1632-9358-9FE89A04EC11}"/>
              </a:ext>
            </a:extLst>
          </p:cNvPr>
          <p:cNvSpPr txBox="1"/>
          <p:nvPr/>
        </p:nvSpPr>
        <p:spPr>
          <a:xfrm>
            <a:off x="647700" y="600075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Answer 2</a:t>
            </a:r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E8AB8558-9E72-44B6-1F36-956CB982DF44}"/>
              </a:ext>
            </a:extLst>
          </p:cNvPr>
          <p:cNvSpPr txBox="1"/>
          <p:nvPr/>
        </p:nvSpPr>
        <p:spPr>
          <a:xfrm>
            <a:off x="647700" y="1175861"/>
            <a:ext cx="6096000" cy="20313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SELECT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*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FROM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tblEvent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a</a:t>
            </a: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WHERE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 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CategoryID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in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5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6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and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 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EventDetails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not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like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'%War%'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and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 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EventDetails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not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like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'%Death%'</a:t>
            </a:r>
            <a:endParaRPr lang="zh-TW" alt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38277BE0-4763-3D7A-7591-EAFBDA76BE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" y="3540066"/>
            <a:ext cx="8532230" cy="2955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4052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FDD94349-9D55-5BC4-3184-1C848F93D382}"/>
              </a:ext>
            </a:extLst>
          </p:cNvPr>
          <p:cNvSpPr txBox="1"/>
          <p:nvPr/>
        </p:nvSpPr>
        <p:spPr>
          <a:xfrm>
            <a:off x="752475" y="581710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SETTING CRITERIA USING WHERE</a:t>
            </a:r>
          </a:p>
          <a:p>
            <a:r>
              <a:rPr lang="en-US" altLang="zh-TW" dirty="0"/>
              <a:t>Question 3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3BD2971-06DF-D59F-CD6D-4FC06BB795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0407" y="1422275"/>
            <a:ext cx="7583833" cy="4854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0427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5A96D89C-9D19-1632-9358-9FE89A04EC11}"/>
              </a:ext>
            </a:extLst>
          </p:cNvPr>
          <p:cNvSpPr txBox="1"/>
          <p:nvPr/>
        </p:nvSpPr>
        <p:spPr>
          <a:xfrm>
            <a:off x="647700" y="600075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Answer 3</a:t>
            </a:r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E8AB8558-9E72-44B6-1F36-956CB982DF44}"/>
              </a:ext>
            </a:extLst>
          </p:cNvPr>
          <p:cNvSpPr txBox="1"/>
          <p:nvPr/>
        </p:nvSpPr>
        <p:spPr>
          <a:xfrm>
            <a:off x="647700" y="1175861"/>
            <a:ext cx="4857750" cy="48013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SELECT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EventName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EventDetails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EventDate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FROM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tblEvent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a</a:t>
            </a: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WHERE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endParaRPr lang="zh-TW" altLang="en-US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CountryID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IN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8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22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30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35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endParaRPr lang="zh-TW" altLang="en-US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EventDetails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like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'% Water %'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EventDetails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like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'% Water'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EventDetails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like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'Water %'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endParaRPr lang="zh-TW" altLang="en-US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CategoryID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=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4</a:t>
            </a:r>
          </a:p>
          <a:p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endParaRPr lang="zh-TW" altLang="en-US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endParaRPr lang="zh-TW" altLang="en-US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and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EventDate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&gt;=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'19700101'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91FE21C-F615-4BA8-1AA6-BCD166C010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369" y="1489038"/>
            <a:ext cx="6937096" cy="1939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6114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FDD94349-9D55-5BC4-3184-1C848F93D382}"/>
              </a:ext>
            </a:extLst>
          </p:cNvPr>
          <p:cNvSpPr txBox="1"/>
          <p:nvPr/>
        </p:nvSpPr>
        <p:spPr>
          <a:xfrm>
            <a:off x="752475" y="581710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SETTING CRITERIA USING WHERE</a:t>
            </a:r>
          </a:p>
          <a:p>
            <a:r>
              <a:rPr lang="en-US" altLang="zh-TW" dirty="0"/>
              <a:t>Question 4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38F3671C-CAEA-C4F5-E1BE-00EA7DF828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6762" y="1408883"/>
            <a:ext cx="7918476" cy="4040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8898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5A96D89C-9D19-1632-9358-9FE89A04EC11}"/>
              </a:ext>
            </a:extLst>
          </p:cNvPr>
          <p:cNvSpPr txBox="1"/>
          <p:nvPr/>
        </p:nvSpPr>
        <p:spPr>
          <a:xfrm>
            <a:off x="647700" y="600075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Answer 4</a:t>
            </a:r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E8AB8558-9E72-44B6-1F36-956CB982DF44}"/>
              </a:ext>
            </a:extLst>
          </p:cNvPr>
          <p:cNvSpPr txBox="1"/>
          <p:nvPr/>
        </p:nvSpPr>
        <p:spPr>
          <a:xfrm>
            <a:off x="647700" y="1175861"/>
            <a:ext cx="6343650" cy="17543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SELECT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EventName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'What'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EventDate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'When'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FROM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tblEvent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a</a:t>
            </a: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WHERE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EventDate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between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'20050201'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and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'20050228'</a:t>
            </a:r>
            <a:endParaRPr lang="zh-TW" alt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BC054D16-7854-6901-C955-465A06CA6B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" y="3562329"/>
            <a:ext cx="4678203" cy="1754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7184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4044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66E7B6B8-9A70-D0AB-B129-1BD2D9BB1DF8}"/>
              </a:ext>
            </a:extLst>
          </p:cNvPr>
          <p:cNvSpPr txBox="1"/>
          <p:nvPr/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TW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Simple Queries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TW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Question 1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F585FC2E-2C04-7F6B-A704-7D0CC34515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0434" y="961812"/>
            <a:ext cx="6144531" cy="4930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781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FDD94349-9D55-5BC4-3184-1C848F93D382}"/>
              </a:ext>
            </a:extLst>
          </p:cNvPr>
          <p:cNvSpPr txBox="1"/>
          <p:nvPr/>
        </p:nvSpPr>
        <p:spPr>
          <a:xfrm>
            <a:off x="752475" y="581710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CALCULATIONS</a:t>
            </a:r>
          </a:p>
          <a:p>
            <a:r>
              <a:rPr lang="en-US" altLang="zh-TW" dirty="0"/>
              <a:t>Question 1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DCFE948-6AA0-A734-C012-7E293D7807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0590" y="578037"/>
            <a:ext cx="7804129" cy="5698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422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5A96D89C-9D19-1632-9358-9FE89A04EC11}"/>
              </a:ext>
            </a:extLst>
          </p:cNvPr>
          <p:cNvSpPr txBox="1"/>
          <p:nvPr/>
        </p:nvSpPr>
        <p:spPr>
          <a:xfrm>
            <a:off x="504825" y="371475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Answer 1</a:t>
            </a:r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E8AB8558-9E72-44B6-1F36-956CB982DF44}"/>
              </a:ext>
            </a:extLst>
          </p:cNvPr>
          <p:cNvSpPr txBox="1"/>
          <p:nvPr/>
        </p:nvSpPr>
        <p:spPr>
          <a:xfrm>
            <a:off x="504825" y="1090136"/>
            <a:ext cx="10429875" cy="424731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SELECT</a:t>
            </a:r>
            <a:endParaRPr lang="en-US" altLang="zh-TW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EventName</a:t>
            </a:r>
            <a:r>
              <a:rPr lang="en-US" altLang="zh-TW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endParaRPr lang="zh-TW" altLang="en-US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CASE</a:t>
            </a:r>
            <a:endParaRPr lang="en-US" altLang="zh-TW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endParaRPr lang="zh-TW" altLang="en-US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dirty="0">
                <a:solidFill>
                  <a:srgbClr val="008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-- this would show events beginning and ending with the same letter, where this is also a vowel</a:t>
            </a:r>
            <a:endParaRPr lang="en-US" altLang="zh-TW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WHEN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CHARINDEX</a:t>
            </a:r>
            <a:r>
              <a:rPr lang="en-US" altLang="zh-TW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(left(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EventName</a:t>
            </a:r>
            <a:r>
              <a:rPr lang="en-US" altLang="zh-TW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1</a:t>
            </a:r>
            <a:r>
              <a:rPr lang="en-US" altLang="zh-TW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),</a:t>
            </a:r>
            <a:r>
              <a:rPr lang="en-US" altLang="zh-TW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'aeiou'</a:t>
            </a:r>
            <a:r>
              <a:rPr lang="en-US" altLang="zh-TW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1</a:t>
            </a:r>
            <a:r>
              <a:rPr lang="en-US" altLang="zh-TW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)&gt;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0 </a:t>
            </a:r>
            <a:r>
              <a:rPr lang="en-US" altLang="zh-TW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and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left(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EventName</a:t>
            </a:r>
            <a:r>
              <a:rPr lang="en-US" altLang="zh-TW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1</a:t>
            </a:r>
            <a:r>
              <a:rPr lang="en-US" altLang="zh-TW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)=right(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EventName</a:t>
            </a:r>
            <a:r>
              <a:rPr lang="en-US" altLang="zh-TW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1</a:t>
            </a:r>
            <a:r>
              <a:rPr lang="en-US" altLang="zh-TW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endParaRPr lang="en-US" altLang="zh-TW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THEN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'Same vowel'</a:t>
            </a:r>
            <a:endParaRPr lang="en-US" altLang="zh-TW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endParaRPr lang="zh-TW" altLang="en-US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dirty="0">
                <a:solidFill>
                  <a:srgbClr val="008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-- ones where the left and right letter are the same</a:t>
            </a:r>
            <a:endParaRPr lang="en-US" altLang="zh-TW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WHEN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left(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EventName</a:t>
            </a:r>
            <a:r>
              <a:rPr lang="en-US" altLang="zh-TW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1</a:t>
            </a:r>
            <a:r>
              <a:rPr lang="en-US" altLang="zh-TW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)=right(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EventName</a:t>
            </a:r>
            <a:r>
              <a:rPr lang="en-US" altLang="zh-TW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1</a:t>
            </a:r>
            <a:r>
              <a:rPr lang="en-US" altLang="zh-TW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endParaRPr lang="en-US" altLang="zh-TW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THEN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'Same letter'</a:t>
            </a:r>
            <a:endParaRPr lang="en-US" altLang="zh-TW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endParaRPr lang="zh-TW" altLang="en-US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8980403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>
            <a:extLst>
              <a:ext uri="{FF2B5EF4-FFF2-40B4-BE49-F238E27FC236}">
                <a16:creationId xmlns:a16="http://schemas.microsoft.com/office/drawing/2014/main" id="{301AD84B-478D-556D-AE61-15174F5CA673}"/>
              </a:ext>
            </a:extLst>
          </p:cNvPr>
          <p:cNvSpPr txBox="1"/>
          <p:nvPr/>
        </p:nvSpPr>
        <p:spPr>
          <a:xfrm>
            <a:off x="385762" y="335845"/>
            <a:ext cx="11420475" cy="618630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rgbClr val="008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-- ones where both left and right letters are in the string of vowels</a:t>
            </a:r>
            <a:endParaRPr lang="en-US" altLang="zh-TW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WHEN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CHARINDEX</a:t>
            </a:r>
            <a:r>
              <a:rPr lang="en-US" altLang="zh-TW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(left(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EventName</a:t>
            </a:r>
            <a:r>
              <a:rPr lang="en-US" altLang="zh-TW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1</a:t>
            </a:r>
            <a:r>
              <a:rPr lang="en-US" altLang="zh-TW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),</a:t>
            </a:r>
            <a:r>
              <a:rPr lang="en-US" altLang="zh-TW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'aeiou'</a:t>
            </a:r>
            <a:r>
              <a:rPr lang="en-US" altLang="zh-TW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1</a:t>
            </a:r>
            <a:r>
              <a:rPr lang="en-US" altLang="zh-TW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)&gt;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0 </a:t>
            </a:r>
            <a:r>
              <a:rPr lang="en-US" altLang="zh-TW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and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CHARINDEX</a:t>
            </a:r>
            <a:r>
              <a:rPr lang="en-US" altLang="zh-TW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(right(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EventName</a:t>
            </a:r>
            <a:r>
              <a:rPr lang="en-US" altLang="zh-TW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1</a:t>
            </a:r>
            <a:r>
              <a:rPr lang="en-US" altLang="zh-TW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),</a:t>
            </a:r>
            <a:r>
              <a:rPr lang="en-US" altLang="zh-TW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'aeiou'</a:t>
            </a:r>
            <a:r>
              <a:rPr lang="en-US" altLang="zh-TW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1</a:t>
            </a:r>
            <a:r>
              <a:rPr lang="en-US" altLang="zh-TW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)&gt;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0</a:t>
            </a:r>
          </a:p>
          <a:p>
            <a:r>
              <a:rPr lang="en-US" altLang="zh-TW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THEN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'Begins and ends with vowel'</a:t>
            </a:r>
            <a:endParaRPr lang="en-US" altLang="zh-TW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endParaRPr lang="zh-TW" altLang="en-US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dirty="0">
                <a:solidFill>
                  <a:srgbClr val="008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-- the rest!</a:t>
            </a:r>
            <a:endParaRPr lang="en-US" altLang="zh-TW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ELSE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'Boring event!'</a:t>
            </a:r>
            <a:endParaRPr lang="en-US" altLang="zh-TW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endParaRPr lang="zh-TW" altLang="en-US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END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Verdict</a:t>
            </a:r>
          </a:p>
          <a:p>
            <a:endParaRPr lang="zh-TW" altLang="en-US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FROM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tblEvent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e</a:t>
            </a:r>
          </a:p>
          <a:p>
            <a:r>
              <a:rPr lang="en-US" altLang="zh-TW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WHERE</a:t>
            </a:r>
            <a:endParaRPr lang="en-US" altLang="zh-TW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endParaRPr lang="zh-TW" altLang="en-US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dirty="0">
                <a:solidFill>
                  <a:srgbClr val="008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-- omit the boring ones</a:t>
            </a:r>
            <a:endParaRPr lang="en-US" altLang="zh-TW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CASE</a:t>
            </a:r>
            <a:endParaRPr lang="en-US" altLang="zh-TW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WHEN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left(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EventName</a:t>
            </a:r>
            <a:r>
              <a:rPr lang="en-US" altLang="zh-TW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1</a:t>
            </a:r>
            <a:r>
              <a:rPr lang="en-US" altLang="zh-TW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)=right(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EventName</a:t>
            </a:r>
            <a:r>
              <a:rPr lang="en-US" altLang="zh-TW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1</a:t>
            </a:r>
            <a:r>
              <a:rPr lang="en-US" altLang="zh-TW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THEN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'Same letter'</a:t>
            </a:r>
            <a:endParaRPr lang="en-US" altLang="zh-TW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WHEN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CHARINDEX</a:t>
            </a:r>
            <a:r>
              <a:rPr lang="en-US" altLang="zh-TW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(left(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EventName</a:t>
            </a:r>
            <a:r>
              <a:rPr lang="en-US" altLang="zh-TW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1</a:t>
            </a:r>
            <a:r>
              <a:rPr lang="en-US" altLang="zh-TW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),</a:t>
            </a:r>
            <a:r>
              <a:rPr lang="en-US" altLang="zh-TW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'aeiou'</a:t>
            </a:r>
            <a:r>
              <a:rPr lang="en-US" altLang="zh-TW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1</a:t>
            </a:r>
            <a:r>
              <a:rPr lang="en-US" altLang="zh-TW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)&gt;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0 </a:t>
            </a:r>
            <a:r>
              <a:rPr lang="en-US" altLang="zh-TW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and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CHARINDEX</a:t>
            </a:r>
            <a:r>
              <a:rPr lang="en-US" altLang="zh-TW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(right(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EventName</a:t>
            </a:r>
            <a:r>
              <a:rPr lang="en-US" altLang="zh-TW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1</a:t>
            </a:r>
            <a:r>
              <a:rPr lang="en-US" altLang="zh-TW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),</a:t>
            </a:r>
            <a:r>
              <a:rPr lang="en-US" altLang="zh-TW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'aeiou'</a:t>
            </a:r>
            <a:r>
              <a:rPr lang="en-US" altLang="zh-TW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1</a:t>
            </a:r>
            <a:r>
              <a:rPr lang="en-US" altLang="zh-TW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)&gt;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0 </a:t>
            </a:r>
          </a:p>
          <a:p>
            <a:r>
              <a:rPr lang="en-US" altLang="zh-TW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THEN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'Begins and ends with vowel'</a:t>
            </a:r>
            <a:endParaRPr lang="en-US" altLang="zh-TW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ELSE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'Boring event!'</a:t>
            </a:r>
            <a:endParaRPr lang="en-US" altLang="zh-TW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END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&lt;&gt;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'Boring event!'</a:t>
            </a:r>
            <a:endParaRPr lang="en-US" altLang="zh-TW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endParaRPr lang="zh-TW" altLang="en-US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ORDER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BY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EventDate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dirty="0" err="1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asc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115861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FC628D97-AD2E-C050-E75C-B26747729C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8797" y="1443927"/>
            <a:ext cx="5803363" cy="3700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001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FDD94349-9D55-5BC4-3184-1C848F93D382}"/>
              </a:ext>
            </a:extLst>
          </p:cNvPr>
          <p:cNvSpPr txBox="1"/>
          <p:nvPr/>
        </p:nvSpPr>
        <p:spPr>
          <a:xfrm>
            <a:off x="752475" y="581710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CALCULATIONS</a:t>
            </a:r>
          </a:p>
          <a:p>
            <a:r>
              <a:rPr lang="en-US" altLang="zh-TW" dirty="0"/>
              <a:t>Question 2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179FDD70-C4F0-5541-C50B-4F116342E5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0223" y="741864"/>
            <a:ext cx="7861303" cy="5374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5620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5A96D89C-9D19-1632-9358-9FE89A04EC11}"/>
              </a:ext>
            </a:extLst>
          </p:cNvPr>
          <p:cNvSpPr txBox="1"/>
          <p:nvPr/>
        </p:nvSpPr>
        <p:spPr>
          <a:xfrm>
            <a:off x="504825" y="371475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Answer 2</a:t>
            </a:r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E8AB8558-9E72-44B6-1F36-956CB982DF44}"/>
              </a:ext>
            </a:extLst>
          </p:cNvPr>
          <p:cNvSpPr txBox="1"/>
          <p:nvPr/>
        </p:nvSpPr>
        <p:spPr>
          <a:xfrm>
            <a:off x="504825" y="838438"/>
            <a:ext cx="10429875" cy="25853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SELECT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EventName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+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'(category'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+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CAST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CategoryID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VARCHAR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100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))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+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')'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'Event(category)'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EventDate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FROM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tblEvent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a</a:t>
            </a: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WHERE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CountryID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=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1</a:t>
            </a:r>
            <a:endParaRPr lang="zh-TW" altLang="en-US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63C83FAF-9457-C950-D52C-038C83676D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825" y="3811246"/>
            <a:ext cx="5625003" cy="1786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2541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FDD94349-9D55-5BC4-3184-1C848F93D382}"/>
              </a:ext>
            </a:extLst>
          </p:cNvPr>
          <p:cNvSpPr txBox="1"/>
          <p:nvPr/>
        </p:nvSpPr>
        <p:spPr>
          <a:xfrm>
            <a:off x="752475" y="581710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CALCULATIONS</a:t>
            </a:r>
          </a:p>
          <a:p>
            <a:r>
              <a:rPr lang="en-US" altLang="zh-TW" dirty="0"/>
              <a:t>Question 3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2E7175D-2F04-1F76-4DBE-AD09F56A8C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6880" y="298373"/>
            <a:ext cx="5300720" cy="6261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3706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5A96D89C-9D19-1632-9358-9FE89A04EC11}"/>
              </a:ext>
            </a:extLst>
          </p:cNvPr>
          <p:cNvSpPr txBox="1"/>
          <p:nvPr/>
        </p:nvSpPr>
        <p:spPr>
          <a:xfrm>
            <a:off x="504825" y="371475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Answer 3</a:t>
            </a:r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E8AB8558-9E72-44B6-1F36-956CB982DF44}"/>
              </a:ext>
            </a:extLst>
          </p:cNvPr>
          <p:cNvSpPr txBox="1"/>
          <p:nvPr/>
        </p:nvSpPr>
        <p:spPr>
          <a:xfrm>
            <a:off x="504825" y="838438"/>
            <a:ext cx="10429875" cy="48013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SELECT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Country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KmSquared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endParaRPr lang="zh-TW" altLang="en-US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KmSquared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-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KmSquared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%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20761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)/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20761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WalesUnits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KmSquared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%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20761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AreaLeftOver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endParaRPr lang="zh-TW" altLang="en-US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CASE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WHEN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KmSquared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&lt;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20761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THEN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'Smaller than </a:t>
            </a:r>
            <a:r>
              <a:rPr lang="en-US" altLang="zh-TW" sz="1800" dirty="0" err="1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Wales'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ELSE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CAST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((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KmSquared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-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KmSquared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%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20761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)/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20761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varchar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100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))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+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'x Wales plus '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</a:t>
            </a: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   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+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CAST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((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KmSquared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%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20761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varchar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100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))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   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+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'sq. km.'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END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WalesComparison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endParaRPr lang="zh-TW" altLang="en-US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endParaRPr lang="zh-TW" altLang="en-US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FROM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CountriesByArea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c</a:t>
            </a: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ORDER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BY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ABS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20761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-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KmSquared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ASC</a:t>
            </a:r>
            <a:endParaRPr lang="zh-TW" altLang="en-US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2026662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10B751AF-AABE-BA49-DDF2-7983A97EC9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2240" y="1938943"/>
            <a:ext cx="7132461" cy="2980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5830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FDD94349-9D55-5BC4-3184-1C848F93D382}"/>
              </a:ext>
            </a:extLst>
          </p:cNvPr>
          <p:cNvSpPr txBox="1"/>
          <p:nvPr/>
        </p:nvSpPr>
        <p:spPr>
          <a:xfrm>
            <a:off x="752475" y="581710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CALCULATIONS</a:t>
            </a:r>
          </a:p>
          <a:p>
            <a:r>
              <a:rPr lang="en-US" altLang="zh-TW" dirty="0"/>
              <a:t>Question 4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AD6E050C-3B62-70EE-8410-DCAD4C50CE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6503" y="213012"/>
            <a:ext cx="7098994" cy="643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6490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8E1AF80C-CA0B-D641-B3EE-B9B99B228D80}"/>
              </a:ext>
            </a:extLst>
          </p:cNvPr>
          <p:cNvSpPr txBox="1"/>
          <p:nvPr/>
        </p:nvSpPr>
        <p:spPr>
          <a:xfrm>
            <a:off x="638175" y="361950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Answer 1</a:t>
            </a:r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C60E23CF-932A-8B7C-8BDF-C2FB1C101410}"/>
              </a:ext>
            </a:extLst>
          </p:cNvPr>
          <p:cNvSpPr txBox="1"/>
          <p:nvPr/>
        </p:nvSpPr>
        <p:spPr>
          <a:xfrm>
            <a:off x="800100" y="1128236"/>
            <a:ext cx="6096000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SELECT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EventName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EventDate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FROM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tblEvent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e</a:t>
            </a: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ORDER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BY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EventDate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desc</a:t>
            </a:r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22C30F9D-85E6-4539-9F9F-31342970FB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2201" y="913587"/>
            <a:ext cx="4063023" cy="5408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734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17E8EC77-EFF5-CBD6-4943-9BC2352225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090" y="1830930"/>
            <a:ext cx="9159820" cy="3196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3852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5A96D89C-9D19-1632-9358-9FE89A04EC11}"/>
              </a:ext>
            </a:extLst>
          </p:cNvPr>
          <p:cNvSpPr txBox="1"/>
          <p:nvPr/>
        </p:nvSpPr>
        <p:spPr>
          <a:xfrm>
            <a:off x="504825" y="371475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Answer 4</a:t>
            </a:r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E8AB8558-9E72-44B6-1F36-956CB982DF44}"/>
              </a:ext>
            </a:extLst>
          </p:cNvPr>
          <p:cNvSpPr txBox="1"/>
          <p:nvPr/>
        </p:nvSpPr>
        <p:spPr>
          <a:xfrm>
            <a:off x="504825" y="838438"/>
            <a:ext cx="10429875" cy="50783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SELECT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ContinentName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Summary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endParaRPr lang="zh-TW" altLang="en-US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8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--Using ISNULL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ISNULL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Summary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sz="1800" dirty="0" err="1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'No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summary'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'Using ISNULL'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endParaRPr lang="zh-TW" altLang="en-US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8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--Using COALESCE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COALESCE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Summary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sz="1800" dirty="0" err="1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'No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summary'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'Using COALESCE'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endParaRPr lang="zh-TW" altLang="en-US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8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--Using CASE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CASE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WHEN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Summary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null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THEN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'No summary'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ELSE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Summary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END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'Using CASE'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endParaRPr lang="zh-TW" altLang="en-US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endParaRPr lang="zh-TW" altLang="en-US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FROM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tblContinent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t</a:t>
            </a:r>
          </a:p>
        </p:txBody>
      </p:sp>
    </p:spTree>
    <p:extLst>
      <p:ext uri="{BB962C8B-B14F-4D97-AF65-F5344CB8AC3E}">
        <p14:creationId xmlns:p14="http://schemas.microsoft.com/office/powerpoint/2010/main" val="7023240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FB7F1B8C-6A6D-4DA0-42F0-885C410F38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3355" y="1946249"/>
            <a:ext cx="6811086" cy="2965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2971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FDD94349-9D55-5BC4-3184-1C848F93D382}"/>
              </a:ext>
            </a:extLst>
          </p:cNvPr>
          <p:cNvSpPr txBox="1"/>
          <p:nvPr/>
        </p:nvSpPr>
        <p:spPr>
          <a:xfrm>
            <a:off x="752475" y="581710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CALCULATIONS</a:t>
            </a:r>
          </a:p>
          <a:p>
            <a:r>
              <a:rPr lang="en-US" altLang="zh-TW" dirty="0"/>
              <a:t>Question 5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D8C16B8-CD8B-AFE7-60E4-30E4EE43DD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1772" y="1397434"/>
            <a:ext cx="8213406" cy="4063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4003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DBD339AE-CF86-700C-7CCB-F191516892D6}"/>
              </a:ext>
            </a:extLst>
          </p:cNvPr>
          <p:cNvSpPr txBox="1"/>
          <p:nvPr/>
        </p:nvSpPr>
        <p:spPr>
          <a:xfrm>
            <a:off x="504825" y="371475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Answer 5</a:t>
            </a:r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2601F5BB-A21E-0E8C-D6BA-6E71B5965CB0}"/>
              </a:ext>
            </a:extLst>
          </p:cNvPr>
          <p:cNvSpPr txBox="1"/>
          <p:nvPr/>
        </p:nvSpPr>
        <p:spPr>
          <a:xfrm>
            <a:off x="504825" y="910441"/>
            <a:ext cx="8267700" cy="369331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SELECT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EventName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EventDate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CHARINDEX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'this'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EventDetails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thisPosition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CHARINDEX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'that'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EventDetails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thatPosition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CHARINDEX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'that'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EventDetails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)-</a:t>
            </a:r>
            <a:r>
              <a:rPr lang="en-US" altLang="zh-TW" sz="1800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CHARINDEX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'this'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EventDetails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Offset</a:t>
            </a:r>
          </a:p>
          <a:p>
            <a:endParaRPr lang="zh-TW" altLang="en-US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FROM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tblEvent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t</a:t>
            </a: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WHERE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CHARINDEX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'this'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EventDetails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&gt;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0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and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CHARINDEX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'that'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EventDetails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&gt;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0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and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CHARINDEX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'that'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EventDetails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)-</a:t>
            </a:r>
            <a:r>
              <a:rPr lang="en-US" altLang="zh-TW" sz="1800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CHARINDEX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'this'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EventDetails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&gt;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0</a:t>
            </a:r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23029841-1AF4-803C-9914-1075694845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347" y="4845027"/>
            <a:ext cx="8067960" cy="1785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2198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FDD94349-9D55-5BC4-3184-1C848F93D382}"/>
              </a:ext>
            </a:extLst>
          </p:cNvPr>
          <p:cNvSpPr txBox="1"/>
          <p:nvPr/>
        </p:nvSpPr>
        <p:spPr>
          <a:xfrm>
            <a:off x="752475" y="581710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CALCULATIONS</a:t>
            </a:r>
          </a:p>
          <a:p>
            <a:r>
              <a:rPr lang="en-US" altLang="zh-TW" dirty="0"/>
              <a:t>Question 6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7B566CE5-4809-EC60-07D4-267DFF680E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7982" y="581710"/>
            <a:ext cx="7260985" cy="5698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2527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DBD339AE-CF86-700C-7CCB-F191516892D6}"/>
              </a:ext>
            </a:extLst>
          </p:cNvPr>
          <p:cNvSpPr txBox="1"/>
          <p:nvPr/>
        </p:nvSpPr>
        <p:spPr>
          <a:xfrm>
            <a:off x="504825" y="371475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Answer 6</a:t>
            </a:r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2601F5BB-A21E-0E8C-D6BA-6E71B5965CB0}"/>
              </a:ext>
            </a:extLst>
          </p:cNvPr>
          <p:cNvSpPr txBox="1"/>
          <p:nvPr/>
        </p:nvSpPr>
        <p:spPr>
          <a:xfrm>
            <a:off x="504825" y="910441"/>
            <a:ext cx="5713095" cy="34163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SELECT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CountryName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CASE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WHEN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ContinentID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in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1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3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THEN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'Eurasia'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WHEN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ContinentID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in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5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6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THEN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'Americas'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WHEN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ContinentID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in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2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4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THEN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'Somewhere hot'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WHEN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ContinentID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=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7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THEN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'Somewhere cold'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ELSE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'Somewhere else'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END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CountryLocation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endParaRPr lang="zh-TW" altLang="en-US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FROM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tblCountry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t</a:t>
            </a: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ORDER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BY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CountryLocation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desc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513EF94A-6719-284E-6226-9E54F718E8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4515" y="910441"/>
            <a:ext cx="3340152" cy="3720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4852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FDD94349-9D55-5BC4-3184-1C848F93D382}"/>
              </a:ext>
            </a:extLst>
          </p:cNvPr>
          <p:cNvSpPr txBox="1"/>
          <p:nvPr/>
        </p:nvSpPr>
        <p:spPr>
          <a:xfrm>
            <a:off x="752475" y="581710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CALCULATIONS USING DATES</a:t>
            </a:r>
          </a:p>
          <a:p>
            <a:r>
              <a:rPr lang="en-US" altLang="zh-TW" dirty="0"/>
              <a:t>Question 1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7A4522A-9E27-FC1E-D6FD-2C6A9058E0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9487" y="581710"/>
            <a:ext cx="5347233" cy="6070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7182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DBD339AE-CF86-700C-7CCB-F191516892D6}"/>
              </a:ext>
            </a:extLst>
          </p:cNvPr>
          <p:cNvSpPr txBox="1"/>
          <p:nvPr/>
        </p:nvSpPr>
        <p:spPr>
          <a:xfrm>
            <a:off x="504825" y="371475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Answer 1</a:t>
            </a:r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2601F5BB-A21E-0E8C-D6BA-6E71B5965CB0}"/>
              </a:ext>
            </a:extLst>
          </p:cNvPr>
          <p:cNvSpPr txBox="1"/>
          <p:nvPr/>
        </p:nvSpPr>
        <p:spPr>
          <a:xfrm>
            <a:off x="504825" y="910441"/>
            <a:ext cx="6924675" cy="369331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SELECT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EventName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EventDate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NotFormatted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FORMAT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EventDate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'dd/MM/</a:t>
            </a:r>
            <a:r>
              <a:rPr lang="en-US" altLang="zh-TW" sz="1800" dirty="0" err="1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yyyy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UsingFormat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CONVERT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NVARCHAR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10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),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EventDate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103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UsingConvert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endParaRPr lang="zh-TW" altLang="en-US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FROM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tblEvent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e</a:t>
            </a:r>
          </a:p>
          <a:p>
            <a:endParaRPr lang="zh-TW" altLang="en-US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WHERE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year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EventDate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=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1978</a:t>
            </a:r>
          </a:p>
          <a:p>
            <a:endParaRPr lang="zh-TW" altLang="en-US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ORDER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BY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EventDate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asc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E0D64C3-AEA2-A38C-5040-2F52C3B76D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825" y="4841842"/>
            <a:ext cx="6524453" cy="1819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6750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FDD94349-9D55-5BC4-3184-1C848F93D382}"/>
              </a:ext>
            </a:extLst>
          </p:cNvPr>
          <p:cNvSpPr txBox="1"/>
          <p:nvPr/>
        </p:nvSpPr>
        <p:spPr>
          <a:xfrm>
            <a:off x="752475" y="581710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CALCULATIONS USING DATES</a:t>
            </a:r>
          </a:p>
          <a:p>
            <a:r>
              <a:rPr lang="en-US" altLang="zh-TW" dirty="0"/>
              <a:t>Question 2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3F7350E0-3F46-1DE9-2BDB-06AEC9C949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0053" y="690562"/>
            <a:ext cx="5276937" cy="547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2737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DD686AFF-3C84-3629-5031-A50585DA38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5498" y="1361177"/>
            <a:ext cx="7861303" cy="4440445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FDD94349-9D55-5BC4-3184-1C848F93D382}"/>
              </a:ext>
            </a:extLst>
          </p:cNvPr>
          <p:cNvSpPr txBox="1"/>
          <p:nvPr/>
        </p:nvSpPr>
        <p:spPr>
          <a:xfrm>
            <a:off x="752475" y="581710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Simple Queries</a:t>
            </a:r>
          </a:p>
          <a:p>
            <a:r>
              <a:rPr lang="en-US" altLang="zh-TW" dirty="0"/>
              <a:t>Question 2</a:t>
            </a:r>
          </a:p>
        </p:txBody>
      </p:sp>
    </p:spTree>
    <p:extLst>
      <p:ext uri="{BB962C8B-B14F-4D97-AF65-F5344CB8AC3E}">
        <p14:creationId xmlns:p14="http://schemas.microsoft.com/office/powerpoint/2010/main" val="38157216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DBD339AE-CF86-700C-7CCB-F191516892D6}"/>
              </a:ext>
            </a:extLst>
          </p:cNvPr>
          <p:cNvSpPr txBox="1"/>
          <p:nvPr/>
        </p:nvSpPr>
        <p:spPr>
          <a:xfrm>
            <a:off x="504825" y="371475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Answer 2</a:t>
            </a:r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2601F5BB-A21E-0E8C-D6BA-6E71B5965CB0}"/>
              </a:ext>
            </a:extLst>
          </p:cNvPr>
          <p:cNvSpPr txBox="1"/>
          <p:nvPr/>
        </p:nvSpPr>
        <p:spPr>
          <a:xfrm>
            <a:off x="504825" y="910441"/>
            <a:ext cx="6924675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SELECT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EventName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EventDate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DATEDIFF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day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EventDate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'19640304'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'Days offset'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ABS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DATEDIFF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day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EventDate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'19640304'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))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'Days difference'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FROM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tblEvent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t </a:t>
            </a: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ORDER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BY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'Days difference'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asc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212E82FF-C9B5-CE6F-96ED-2BCAFD45E6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825" y="3429000"/>
            <a:ext cx="5877027" cy="2608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24328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FDD94349-9D55-5BC4-3184-1C848F93D382}"/>
              </a:ext>
            </a:extLst>
          </p:cNvPr>
          <p:cNvSpPr txBox="1"/>
          <p:nvPr/>
        </p:nvSpPr>
        <p:spPr>
          <a:xfrm>
            <a:off x="752475" y="581710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CALCULATIONS USING DATES</a:t>
            </a:r>
          </a:p>
          <a:p>
            <a:r>
              <a:rPr lang="en-US" altLang="zh-TW" dirty="0"/>
              <a:t>Question 3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7625DDA0-1482-2967-F738-7A6FB29ED2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1840" y="1613707"/>
            <a:ext cx="7843096" cy="4339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23981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DBD339AE-CF86-700C-7CCB-F191516892D6}"/>
              </a:ext>
            </a:extLst>
          </p:cNvPr>
          <p:cNvSpPr txBox="1"/>
          <p:nvPr/>
        </p:nvSpPr>
        <p:spPr>
          <a:xfrm>
            <a:off x="504825" y="371475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Answer 3</a:t>
            </a:r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2601F5BB-A21E-0E8C-D6BA-6E71B5965CB0}"/>
              </a:ext>
            </a:extLst>
          </p:cNvPr>
          <p:cNvSpPr txBox="1"/>
          <p:nvPr/>
        </p:nvSpPr>
        <p:spPr>
          <a:xfrm>
            <a:off x="504826" y="910441"/>
            <a:ext cx="6515100" cy="39703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SELECT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</a:t>
            </a: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EventName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DATENAME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 err="1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weekday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EventDate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)+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DATENAME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 err="1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day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EventDate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)+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CASE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WHEN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DATEPART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 err="1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day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EventDate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IN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1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21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31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THEN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</a:t>
            </a:r>
            <a:r>
              <a:rPr lang="en-US" altLang="zh-TW" sz="1800" dirty="0" err="1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st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WHEN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DATEPART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 err="1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day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EventDate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IN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2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22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THEN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</a:t>
            </a:r>
            <a:r>
              <a:rPr lang="en-US" altLang="zh-TW" sz="1800" dirty="0" err="1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nd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WHEN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DATEPART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 err="1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day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EventDate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IN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3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23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THEN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</a:t>
            </a:r>
            <a:r>
              <a:rPr lang="en-US" altLang="zh-TW" sz="1800" dirty="0" err="1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rd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ELSE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</a:t>
            </a:r>
            <a:r>
              <a:rPr lang="en-US" altLang="zh-TW" sz="1800" dirty="0" err="1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th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END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+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DATENAME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 err="1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month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EventDate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)+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DATENAME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 err="1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year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EventDate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'Full date'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FROM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tblEvent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t 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806692C-09EA-0F51-C80E-6F76D06DDE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4318" y="978830"/>
            <a:ext cx="4308557" cy="3075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24813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FDD94349-9D55-5BC4-3184-1C848F93D382}"/>
              </a:ext>
            </a:extLst>
          </p:cNvPr>
          <p:cNvSpPr txBox="1"/>
          <p:nvPr/>
        </p:nvSpPr>
        <p:spPr>
          <a:xfrm>
            <a:off x="752475" y="581710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BASIC JOINS</a:t>
            </a:r>
          </a:p>
          <a:p>
            <a:r>
              <a:rPr lang="en-US" altLang="zh-TW" dirty="0"/>
              <a:t>Question 1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A9EC0FC6-6C34-0F1A-6261-314823FF41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2311" y="465488"/>
            <a:ext cx="7241927" cy="6117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01780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DBD339AE-CF86-700C-7CCB-F191516892D6}"/>
              </a:ext>
            </a:extLst>
          </p:cNvPr>
          <p:cNvSpPr txBox="1"/>
          <p:nvPr/>
        </p:nvSpPr>
        <p:spPr>
          <a:xfrm>
            <a:off x="504825" y="371475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Answer 1</a:t>
            </a:r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2601F5BB-A21E-0E8C-D6BA-6E71B5965CB0}"/>
              </a:ext>
            </a:extLst>
          </p:cNvPr>
          <p:cNvSpPr txBox="1"/>
          <p:nvPr/>
        </p:nvSpPr>
        <p:spPr>
          <a:xfrm>
            <a:off x="504826" y="910441"/>
            <a:ext cx="6515100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SELECT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f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Title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.Source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FROM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Film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f</a:t>
            </a:r>
          </a:p>
          <a:p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JOIN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Source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s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SourceID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=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f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SourceID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WHERE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.Source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=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'NA'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EFF3B226-BD79-F4A9-09E0-4A982BB856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0243" y="910441"/>
            <a:ext cx="3502082" cy="3432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07937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FDD94349-9D55-5BC4-3184-1C848F93D382}"/>
              </a:ext>
            </a:extLst>
          </p:cNvPr>
          <p:cNvSpPr txBox="1"/>
          <p:nvPr/>
        </p:nvSpPr>
        <p:spPr>
          <a:xfrm>
            <a:off x="752475" y="581710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BASIC JOINS</a:t>
            </a:r>
          </a:p>
          <a:p>
            <a:r>
              <a:rPr lang="en-US" altLang="zh-TW" dirty="0"/>
              <a:t>Question 2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7E06D770-08D0-859D-4737-DED8BE3926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1499" y="477782"/>
            <a:ext cx="5705181" cy="590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92859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DBD339AE-CF86-700C-7CCB-F191516892D6}"/>
              </a:ext>
            </a:extLst>
          </p:cNvPr>
          <p:cNvSpPr txBox="1"/>
          <p:nvPr/>
        </p:nvSpPr>
        <p:spPr>
          <a:xfrm>
            <a:off x="504825" y="371475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Answer 2</a:t>
            </a:r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2601F5BB-A21E-0E8C-D6BA-6E71B5965CB0}"/>
              </a:ext>
            </a:extLst>
          </p:cNvPr>
          <p:cNvSpPr txBox="1"/>
          <p:nvPr/>
        </p:nvSpPr>
        <p:spPr>
          <a:xfrm>
            <a:off x="2409826" y="424666"/>
            <a:ext cx="6515100" cy="286232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SELECT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tblCountry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CountryName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Country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tblEvent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EventName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[What happened]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tblEvent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EventDate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[When happened]</a:t>
            </a: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FROM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   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tblCountry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INNER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JOIN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tblEvent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tblCountry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CountryID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=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tblEvent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CountryID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ORDER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BY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[When happened]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18F856E-267D-9DBF-E09C-29296A1198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9826" y="3429000"/>
            <a:ext cx="5578577" cy="3217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86380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FDD94349-9D55-5BC4-3184-1C848F93D382}"/>
              </a:ext>
            </a:extLst>
          </p:cNvPr>
          <p:cNvSpPr txBox="1"/>
          <p:nvPr/>
        </p:nvSpPr>
        <p:spPr>
          <a:xfrm>
            <a:off x="752475" y="581710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BASIC JOINS</a:t>
            </a:r>
          </a:p>
          <a:p>
            <a:r>
              <a:rPr lang="en-US" altLang="zh-TW" dirty="0"/>
              <a:t>Question 3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F0B82994-6A36-3FDE-1867-19E60BAF63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4102" y="581710"/>
            <a:ext cx="4908639" cy="6014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87344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DBD339AE-CF86-700C-7CCB-F191516892D6}"/>
              </a:ext>
            </a:extLst>
          </p:cNvPr>
          <p:cNvSpPr txBox="1"/>
          <p:nvPr/>
        </p:nvSpPr>
        <p:spPr>
          <a:xfrm>
            <a:off x="504825" y="371475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Answer 3</a:t>
            </a:r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2601F5BB-A21E-0E8C-D6BA-6E71B5965CB0}"/>
              </a:ext>
            </a:extLst>
          </p:cNvPr>
          <p:cNvSpPr txBox="1"/>
          <p:nvPr/>
        </p:nvSpPr>
        <p:spPr>
          <a:xfrm>
            <a:off x="2409826" y="424666"/>
            <a:ext cx="6372224" cy="369331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SELECT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tblAuthor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AuthorName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tblEpisode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Title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tblEpisode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EpisodeType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FROM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   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tblAuthor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INNER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JOIN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tblEpisode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tblAuthor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AuthorId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=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tblEpisode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AuthorId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endParaRPr lang="zh-TW" altLang="en-US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WHERE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tblEpisode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EpisodeType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LIKE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'%special%'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ORDER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BY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tblEpisode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Title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15B8139E-A0CE-0B88-B7B7-3272416EAD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9826" y="4403677"/>
            <a:ext cx="4146763" cy="1860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03413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FDD94349-9D55-5BC4-3184-1C848F93D382}"/>
              </a:ext>
            </a:extLst>
          </p:cNvPr>
          <p:cNvSpPr txBox="1"/>
          <p:nvPr/>
        </p:nvSpPr>
        <p:spPr>
          <a:xfrm>
            <a:off x="752475" y="581710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BASIC JOINS</a:t>
            </a:r>
          </a:p>
          <a:p>
            <a:r>
              <a:rPr lang="en-US" altLang="zh-TW" dirty="0"/>
              <a:t>Question 4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85135040-9BB4-266F-E2DF-A749B42C79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4681" y="1523426"/>
            <a:ext cx="8178109" cy="3258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3528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040A3C50-B250-1668-031E-82473DB8DA36}"/>
              </a:ext>
            </a:extLst>
          </p:cNvPr>
          <p:cNvSpPr txBox="1"/>
          <p:nvPr/>
        </p:nvSpPr>
        <p:spPr>
          <a:xfrm>
            <a:off x="647700" y="600075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Answer 2</a:t>
            </a:r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A1D7D79D-6ADB-622B-E8B6-738CAFC5718C}"/>
              </a:ext>
            </a:extLst>
          </p:cNvPr>
          <p:cNvSpPr txBox="1"/>
          <p:nvPr/>
        </p:nvSpPr>
        <p:spPr>
          <a:xfrm>
            <a:off x="885825" y="1461611"/>
            <a:ext cx="6096000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SELECT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TOP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3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CategoryID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CategoryName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FROM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tblCategory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a</a:t>
            </a: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ORDER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BY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CategoryName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desc</a:t>
            </a:r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2DC14040-E97A-9757-33AB-41C536985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825" y="3363042"/>
            <a:ext cx="3686733" cy="2162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38485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>
            <a:extLst>
              <a:ext uri="{FF2B5EF4-FFF2-40B4-BE49-F238E27FC236}">
                <a16:creationId xmlns:a16="http://schemas.microsoft.com/office/drawing/2014/main" id="{6B69F84B-F436-198F-D553-41C17BBD26FB}"/>
              </a:ext>
            </a:extLst>
          </p:cNvPr>
          <p:cNvSpPr txBox="1"/>
          <p:nvPr/>
        </p:nvSpPr>
        <p:spPr>
          <a:xfrm>
            <a:off x="942975" y="221040"/>
            <a:ext cx="6096000" cy="31393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SELECT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tblEvent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EventName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tblEvent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EventDate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tblCategory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CategoryName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FROM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   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tblEvent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INNER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JOIN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tblCategory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tblEvent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CategoryID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=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tblCategory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CategoryID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endParaRPr lang="zh-TW" altLang="en-US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ORDER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BY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tblEvent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EventDate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desc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1C28000-4F3B-AAC0-E3F3-1152ACA60F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975" y="3625754"/>
            <a:ext cx="5337278" cy="3011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66102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58846513-B2BF-6761-4F64-68C6BA6220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8877" y="517997"/>
            <a:ext cx="7165696" cy="5517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0031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DBD339AE-CF86-700C-7CCB-F191516892D6}"/>
              </a:ext>
            </a:extLst>
          </p:cNvPr>
          <p:cNvSpPr txBox="1"/>
          <p:nvPr/>
        </p:nvSpPr>
        <p:spPr>
          <a:xfrm>
            <a:off x="504825" y="371475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Answer 4</a:t>
            </a:r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2601F5BB-A21E-0E8C-D6BA-6E71B5965CB0}"/>
              </a:ext>
            </a:extLst>
          </p:cNvPr>
          <p:cNvSpPr txBox="1"/>
          <p:nvPr/>
        </p:nvSpPr>
        <p:spPr>
          <a:xfrm>
            <a:off x="2085975" y="740807"/>
            <a:ext cx="6991349" cy="286232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SELECT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tblCategory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CategoryName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FROM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   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tblEvent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RIGHT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OUTER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JOIN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tblCategory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tblEvent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CategoryID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=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tblCategory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CategoryID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WHERE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tblEvent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EventID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null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ORDER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BY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tblEvent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EventDate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desc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6FBA417-9458-378A-4896-F06213D036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5975" y="4057629"/>
            <a:ext cx="2540326" cy="1743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20544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FDD94349-9D55-5BC4-3184-1C848F93D382}"/>
              </a:ext>
            </a:extLst>
          </p:cNvPr>
          <p:cNvSpPr txBox="1"/>
          <p:nvPr/>
        </p:nvSpPr>
        <p:spPr>
          <a:xfrm>
            <a:off x="752475" y="581710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BASIC JOINS</a:t>
            </a:r>
          </a:p>
          <a:p>
            <a:r>
              <a:rPr lang="en-US" altLang="zh-TW" dirty="0"/>
              <a:t>Question 5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091D2DD-1C55-3FC0-AFA2-A60E8ED53F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2368" y="732335"/>
            <a:ext cx="6527263" cy="5393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38863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DBD339AE-CF86-700C-7CCB-F191516892D6}"/>
              </a:ext>
            </a:extLst>
          </p:cNvPr>
          <p:cNvSpPr txBox="1"/>
          <p:nvPr/>
        </p:nvSpPr>
        <p:spPr>
          <a:xfrm>
            <a:off x="504825" y="371475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Answer 5</a:t>
            </a:r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2601F5BB-A21E-0E8C-D6BA-6E71B5965CB0}"/>
              </a:ext>
            </a:extLst>
          </p:cNvPr>
          <p:cNvSpPr txBox="1"/>
          <p:nvPr/>
        </p:nvSpPr>
        <p:spPr>
          <a:xfrm>
            <a:off x="790576" y="1028343"/>
            <a:ext cx="4629150" cy="48013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SELECT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EventName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EventDate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CountryName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ContinentName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endParaRPr lang="zh-TW" altLang="en-US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FROM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tblCountry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t</a:t>
            </a:r>
          </a:p>
          <a:p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INNER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JOIN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tblContinent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c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ON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ContinentID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=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ContinentID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endParaRPr lang="zh-TW" altLang="en-US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INNER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JOIN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tblEvent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e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ON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CountryID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=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CountryID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endParaRPr lang="zh-TW" altLang="en-US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WHERE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ContinentName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=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'Antarctic'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or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CountryName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=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'Russia'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735BF11-B2C5-D10A-DE91-D56C44A65A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5507" y="2473306"/>
            <a:ext cx="6261738" cy="1911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5420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FDD94349-9D55-5BC4-3184-1C848F93D382}"/>
              </a:ext>
            </a:extLst>
          </p:cNvPr>
          <p:cNvSpPr txBox="1"/>
          <p:nvPr/>
        </p:nvSpPr>
        <p:spPr>
          <a:xfrm>
            <a:off x="752475" y="581710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BASIC JOINS</a:t>
            </a:r>
          </a:p>
          <a:p>
            <a:r>
              <a:rPr lang="en-US" altLang="zh-TW" dirty="0"/>
              <a:t>Question 6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1A7B4E2B-520F-EEBB-C2C6-57FB4C2CCD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3779" y="2226275"/>
            <a:ext cx="8796049" cy="240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46017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DBD339AE-CF86-700C-7CCB-F191516892D6}"/>
              </a:ext>
            </a:extLst>
          </p:cNvPr>
          <p:cNvSpPr txBox="1"/>
          <p:nvPr/>
        </p:nvSpPr>
        <p:spPr>
          <a:xfrm>
            <a:off x="504825" y="371475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Answer 6</a:t>
            </a:r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2601F5BB-A21E-0E8C-D6BA-6E71B5965CB0}"/>
              </a:ext>
            </a:extLst>
          </p:cNvPr>
          <p:cNvSpPr txBox="1"/>
          <p:nvPr/>
        </p:nvSpPr>
        <p:spPr>
          <a:xfrm>
            <a:off x="790576" y="1028343"/>
            <a:ext cx="4629150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SELECT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CountryName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FROM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tblCountry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c</a:t>
            </a:r>
          </a:p>
          <a:p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LEFT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OUTER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JOIN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tblEvent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e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ON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CountryID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=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CountryID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WHERE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EventName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null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A3BC8158-8E94-08BA-B9C8-B5E43D5027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576" y="3775055"/>
            <a:ext cx="2673378" cy="1838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01957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FDD94349-9D55-5BC4-3184-1C848F93D382}"/>
              </a:ext>
            </a:extLst>
          </p:cNvPr>
          <p:cNvSpPr txBox="1"/>
          <p:nvPr/>
        </p:nvSpPr>
        <p:spPr>
          <a:xfrm>
            <a:off x="752475" y="581710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BASIC JOINS</a:t>
            </a:r>
          </a:p>
          <a:p>
            <a:r>
              <a:rPr lang="en-US" altLang="zh-TW" dirty="0"/>
              <a:t>Question 7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F3732D49-A106-6ECE-57DE-34B6358E3F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1095" y="1361170"/>
            <a:ext cx="7880360" cy="4478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60092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DBD339AE-CF86-700C-7CCB-F191516892D6}"/>
              </a:ext>
            </a:extLst>
          </p:cNvPr>
          <p:cNvSpPr txBox="1"/>
          <p:nvPr/>
        </p:nvSpPr>
        <p:spPr>
          <a:xfrm>
            <a:off x="504825" y="371475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Answer 7</a:t>
            </a:r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2601F5BB-A21E-0E8C-D6BA-6E71B5965CB0}"/>
              </a:ext>
            </a:extLst>
          </p:cNvPr>
          <p:cNvSpPr txBox="1"/>
          <p:nvPr/>
        </p:nvSpPr>
        <p:spPr>
          <a:xfrm>
            <a:off x="400051" y="990243"/>
            <a:ext cx="6667499" cy="470898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2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SELECT</a:t>
            </a:r>
            <a:r>
              <a:rPr lang="en-US" altLang="zh-TW" sz="12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2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</a:t>
            </a:r>
            <a:r>
              <a:rPr lang="en-US" altLang="zh-TW" sz="12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2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AuthorName</a:t>
            </a:r>
            <a:r>
              <a:rPr lang="en-US" altLang="zh-TW" sz="12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2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2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sz="12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2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Title</a:t>
            </a:r>
            <a:r>
              <a:rPr lang="en-US" altLang="zh-TW" sz="12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2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2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</a:t>
            </a:r>
            <a:r>
              <a:rPr lang="en-US" altLang="zh-TW" sz="12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2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DoctorName</a:t>
            </a:r>
            <a:r>
              <a:rPr lang="en-US" altLang="zh-TW" sz="12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2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2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en</a:t>
            </a:r>
            <a:r>
              <a:rPr lang="en-US" altLang="zh-TW" sz="12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2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EnemyName</a:t>
            </a:r>
            <a:r>
              <a:rPr lang="en-US" altLang="zh-TW" sz="12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2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200" dirty="0" err="1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len</a:t>
            </a:r>
            <a:r>
              <a:rPr lang="en-US" altLang="zh-TW" sz="12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2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</a:t>
            </a:r>
            <a:r>
              <a:rPr lang="en-US" altLang="zh-TW" sz="12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2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AuthorName</a:t>
            </a:r>
            <a:r>
              <a:rPr lang="en-US" altLang="zh-TW" sz="12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)+</a:t>
            </a:r>
            <a:r>
              <a:rPr lang="en-US" altLang="zh-TW" sz="1200" dirty="0" err="1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len</a:t>
            </a:r>
            <a:r>
              <a:rPr lang="en-US" altLang="zh-TW" sz="12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2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sz="12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2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Title</a:t>
            </a:r>
            <a:r>
              <a:rPr lang="en-US" altLang="zh-TW" sz="12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)+</a:t>
            </a:r>
            <a:r>
              <a:rPr lang="en-US" altLang="zh-TW" sz="1200" dirty="0" err="1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len</a:t>
            </a:r>
            <a:r>
              <a:rPr lang="en-US" altLang="zh-TW" sz="12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2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</a:t>
            </a:r>
            <a:r>
              <a:rPr lang="en-US" altLang="zh-TW" sz="12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2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DoctorName</a:t>
            </a:r>
            <a:r>
              <a:rPr lang="en-US" altLang="zh-TW" sz="12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)+</a:t>
            </a:r>
            <a:r>
              <a:rPr lang="en-US" altLang="zh-TW" sz="1200" dirty="0" err="1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len</a:t>
            </a:r>
            <a:r>
              <a:rPr lang="en-US" altLang="zh-TW" sz="12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2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en</a:t>
            </a:r>
            <a:r>
              <a:rPr lang="en-US" altLang="zh-TW" sz="12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2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EnemyName</a:t>
            </a:r>
            <a:r>
              <a:rPr lang="en-US" altLang="zh-TW" sz="12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r>
              <a:rPr lang="en-US" altLang="zh-TW" sz="12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2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2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2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'Total length'</a:t>
            </a:r>
            <a:endParaRPr lang="en-US" altLang="zh-TW" sz="12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endParaRPr lang="zh-TW" altLang="en-US" sz="12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2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FROM</a:t>
            </a:r>
            <a:r>
              <a:rPr lang="en-US" altLang="zh-TW" sz="12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2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tblEpisode</a:t>
            </a:r>
            <a:r>
              <a:rPr lang="en-US" altLang="zh-TW" sz="12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2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2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e</a:t>
            </a:r>
          </a:p>
          <a:p>
            <a:endParaRPr lang="zh-TW" altLang="en-US" sz="12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200" dirty="0">
                <a:solidFill>
                  <a:srgbClr val="008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--lots of JOIN</a:t>
            </a:r>
            <a:endParaRPr lang="en-US" altLang="zh-TW" sz="12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2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INNER</a:t>
            </a:r>
            <a:r>
              <a:rPr lang="en-US" altLang="zh-TW" sz="12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2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JOIN</a:t>
            </a:r>
            <a:r>
              <a:rPr lang="en-US" altLang="zh-TW" sz="12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2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tblAuthor</a:t>
            </a:r>
            <a:r>
              <a:rPr lang="en-US" altLang="zh-TW" sz="12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2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2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a </a:t>
            </a:r>
            <a:r>
              <a:rPr lang="en-US" altLang="zh-TW" sz="12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ON</a:t>
            </a:r>
            <a:endParaRPr lang="en-US" altLang="zh-TW" sz="12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2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sz="12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2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AuthorId</a:t>
            </a:r>
            <a:r>
              <a:rPr lang="en-US" altLang="zh-TW" sz="12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2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=</a:t>
            </a:r>
            <a:r>
              <a:rPr lang="en-US" altLang="zh-TW" sz="12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2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</a:t>
            </a:r>
            <a:r>
              <a:rPr lang="en-US" altLang="zh-TW" sz="12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2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AuthorId</a:t>
            </a:r>
            <a:endParaRPr lang="en-US" altLang="zh-TW" sz="12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endParaRPr lang="zh-TW" altLang="en-US" sz="12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2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INNER</a:t>
            </a:r>
            <a:r>
              <a:rPr lang="en-US" altLang="zh-TW" sz="12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2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JOIN</a:t>
            </a:r>
            <a:r>
              <a:rPr lang="en-US" altLang="zh-TW" sz="12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2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tblDoctor</a:t>
            </a:r>
            <a:r>
              <a:rPr lang="en-US" altLang="zh-TW" sz="12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2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2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d </a:t>
            </a:r>
            <a:r>
              <a:rPr lang="en-US" altLang="zh-TW" sz="12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ON</a:t>
            </a:r>
            <a:endParaRPr lang="en-US" altLang="zh-TW" sz="12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2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sz="12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2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DoctorId</a:t>
            </a:r>
            <a:r>
              <a:rPr lang="en-US" altLang="zh-TW" sz="12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2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=</a:t>
            </a:r>
            <a:r>
              <a:rPr lang="en-US" altLang="zh-TW" sz="12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2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</a:t>
            </a:r>
            <a:r>
              <a:rPr lang="en-US" altLang="zh-TW" sz="12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2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DoctorId</a:t>
            </a:r>
            <a:endParaRPr lang="en-US" altLang="zh-TW" sz="12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endParaRPr lang="zh-TW" altLang="en-US" sz="12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2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INNER</a:t>
            </a:r>
            <a:r>
              <a:rPr lang="en-US" altLang="zh-TW" sz="12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2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JOIN</a:t>
            </a:r>
            <a:r>
              <a:rPr lang="en-US" altLang="zh-TW" sz="12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2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tblEpisodeEnemy</a:t>
            </a:r>
            <a:r>
              <a:rPr lang="en-US" altLang="zh-TW" sz="12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2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2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2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ee</a:t>
            </a:r>
            <a:r>
              <a:rPr lang="en-US" altLang="zh-TW" sz="12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2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ON</a:t>
            </a:r>
            <a:endParaRPr lang="en-US" altLang="zh-TW" sz="12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2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sz="12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2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EpisodeId</a:t>
            </a:r>
            <a:r>
              <a:rPr lang="en-US" altLang="zh-TW" sz="12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2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=</a:t>
            </a:r>
            <a:r>
              <a:rPr lang="en-US" altLang="zh-TW" sz="12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2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ee</a:t>
            </a:r>
            <a:r>
              <a:rPr lang="en-US" altLang="zh-TW" sz="12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2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EpisodeId</a:t>
            </a:r>
            <a:endParaRPr lang="en-US" altLang="zh-TW" sz="12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endParaRPr lang="zh-TW" altLang="en-US" sz="12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2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INNER</a:t>
            </a:r>
            <a:r>
              <a:rPr lang="en-US" altLang="zh-TW" sz="12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2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JOIN</a:t>
            </a:r>
            <a:r>
              <a:rPr lang="en-US" altLang="zh-TW" sz="12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2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tblEnemy</a:t>
            </a:r>
            <a:r>
              <a:rPr lang="en-US" altLang="zh-TW" sz="12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2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2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2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en</a:t>
            </a:r>
            <a:r>
              <a:rPr lang="en-US" altLang="zh-TW" sz="12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2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ON</a:t>
            </a:r>
            <a:endParaRPr lang="en-US" altLang="zh-TW" sz="12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2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ee</a:t>
            </a:r>
            <a:r>
              <a:rPr lang="en-US" altLang="zh-TW" sz="12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2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EnemyId</a:t>
            </a:r>
            <a:r>
              <a:rPr lang="en-US" altLang="zh-TW" sz="12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2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=</a:t>
            </a:r>
            <a:r>
              <a:rPr lang="en-US" altLang="zh-TW" sz="12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2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en</a:t>
            </a:r>
            <a:r>
              <a:rPr lang="en-US" altLang="zh-TW" sz="12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2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EnemyId</a:t>
            </a:r>
            <a:endParaRPr lang="en-US" altLang="zh-TW" sz="12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endParaRPr lang="zh-TW" altLang="en-US" sz="12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2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WHERE</a:t>
            </a:r>
            <a:r>
              <a:rPr lang="en-US" altLang="zh-TW" sz="12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200" dirty="0" err="1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len</a:t>
            </a:r>
            <a:r>
              <a:rPr lang="en-US" altLang="zh-TW" sz="12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2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</a:t>
            </a:r>
            <a:r>
              <a:rPr lang="en-US" altLang="zh-TW" sz="12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2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AuthorName</a:t>
            </a:r>
            <a:r>
              <a:rPr lang="en-US" altLang="zh-TW" sz="12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)+</a:t>
            </a:r>
            <a:r>
              <a:rPr lang="en-US" altLang="zh-TW" sz="1200" dirty="0" err="1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len</a:t>
            </a:r>
            <a:r>
              <a:rPr lang="en-US" altLang="zh-TW" sz="12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2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sz="12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2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Title</a:t>
            </a:r>
            <a:r>
              <a:rPr lang="en-US" altLang="zh-TW" sz="12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)+</a:t>
            </a:r>
            <a:r>
              <a:rPr lang="en-US" altLang="zh-TW" sz="1200" dirty="0" err="1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len</a:t>
            </a:r>
            <a:r>
              <a:rPr lang="en-US" altLang="zh-TW" sz="12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2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</a:t>
            </a:r>
            <a:r>
              <a:rPr lang="en-US" altLang="zh-TW" sz="12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2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DoctorName</a:t>
            </a:r>
            <a:r>
              <a:rPr lang="en-US" altLang="zh-TW" sz="12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)+</a:t>
            </a:r>
            <a:r>
              <a:rPr lang="en-US" altLang="zh-TW" sz="1200" dirty="0" err="1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len</a:t>
            </a:r>
            <a:r>
              <a:rPr lang="en-US" altLang="zh-TW" sz="12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2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en</a:t>
            </a:r>
            <a:r>
              <a:rPr lang="en-US" altLang="zh-TW" sz="12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2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EnemyName</a:t>
            </a:r>
            <a:r>
              <a:rPr lang="en-US" altLang="zh-TW" sz="12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r>
              <a:rPr lang="en-US" altLang="zh-TW" sz="12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2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&lt;</a:t>
            </a:r>
            <a:r>
              <a:rPr lang="en-US" altLang="zh-TW" sz="12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40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04E89ED-A458-7BCC-AEB2-7DC4954F9D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2198" y="3028929"/>
            <a:ext cx="6270103" cy="1304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28607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FDD94349-9D55-5BC4-3184-1C848F93D382}"/>
              </a:ext>
            </a:extLst>
          </p:cNvPr>
          <p:cNvSpPr txBox="1"/>
          <p:nvPr/>
        </p:nvSpPr>
        <p:spPr>
          <a:xfrm>
            <a:off x="457200" y="334060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More exotic joins</a:t>
            </a:r>
          </a:p>
          <a:p>
            <a:r>
              <a:rPr lang="en-US" altLang="zh-TW" dirty="0"/>
              <a:t>Question 1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D1AD9462-7D78-636E-F73A-2CC856BD2C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5696" y="590550"/>
            <a:ext cx="7540483" cy="5944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4904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FDD94349-9D55-5BC4-3184-1C848F93D382}"/>
              </a:ext>
            </a:extLst>
          </p:cNvPr>
          <p:cNvSpPr txBox="1"/>
          <p:nvPr/>
        </p:nvSpPr>
        <p:spPr>
          <a:xfrm>
            <a:off x="752475" y="581710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Simple Queries</a:t>
            </a:r>
          </a:p>
          <a:p>
            <a:r>
              <a:rPr lang="en-US" altLang="zh-TW" dirty="0"/>
              <a:t>Question 3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017D8C55-4430-C9D7-CCEC-A3618F2081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3509" y="1162001"/>
            <a:ext cx="8032822" cy="5002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06293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DBD339AE-CF86-700C-7CCB-F191516892D6}"/>
              </a:ext>
            </a:extLst>
          </p:cNvPr>
          <p:cNvSpPr txBox="1"/>
          <p:nvPr/>
        </p:nvSpPr>
        <p:spPr>
          <a:xfrm>
            <a:off x="504825" y="371475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Answer 1</a:t>
            </a:r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2601F5BB-A21E-0E8C-D6BA-6E71B5965CB0}"/>
              </a:ext>
            </a:extLst>
          </p:cNvPr>
          <p:cNvSpPr txBox="1"/>
          <p:nvPr/>
        </p:nvSpPr>
        <p:spPr>
          <a:xfrm>
            <a:off x="733426" y="971193"/>
            <a:ext cx="5219699" cy="25853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SELECT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CompanionName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FROM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   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tblCompanion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c</a:t>
            </a:r>
          </a:p>
          <a:p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LEFT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OUTER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JOIN</a:t>
            </a:r>
            <a:r>
              <a:rPr lang="zh-TW" altLang="en-US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　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tblEpisodeCompanion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ec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CompanionId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=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ec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CompanionId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endParaRPr lang="zh-TW" altLang="en-US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WHERE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ec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EpisodeCompanionId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null</a:t>
            </a:r>
            <a:endParaRPr lang="en-US" altLang="zh-TW" sz="12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108911F-3943-A32E-0A35-C674E7AA8E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426" y="3956033"/>
            <a:ext cx="3524283" cy="1718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73704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FDD94349-9D55-5BC4-3184-1C848F93D382}"/>
              </a:ext>
            </a:extLst>
          </p:cNvPr>
          <p:cNvSpPr txBox="1"/>
          <p:nvPr/>
        </p:nvSpPr>
        <p:spPr>
          <a:xfrm>
            <a:off x="504825" y="400735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Aggregation and grouping</a:t>
            </a:r>
          </a:p>
          <a:p>
            <a:r>
              <a:rPr lang="en-US" altLang="zh-TW" dirty="0"/>
              <a:t>Question 1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12BD2655-C796-68A4-52FE-F1F9B34459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9990" y="1714411"/>
            <a:ext cx="7479850" cy="3574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56904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DBD339AE-CF86-700C-7CCB-F191516892D6}"/>
              </a:ext>
            </a:extLst>
          </p:cNvPr>
          <p:cNvSpPr txBox="1"/>
          <p:nvPr/>
        </p:nvSpPr>
        <p:spPr>
          <a:xfrm>
            <a:off x="504825" y="371475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Answer 1</a:t>
            </a:r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2601F5BB-A21E-0E8C-D6BA-6E71B5965CB0}"/>
              </a:ext>
            </a:extLst>
          </p:cNvPr>
          <p:cNvSpPr txBox="1"/>
          <p:nvPr/>
        </p:nvSpPr>
        <p:spPr>
          <a:xfrm>
            <a:off x="2038351" y="835164"/>
            <a:ext cx="5915024" cy="20313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SELECT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COUNT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EventID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'Number of events'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MAX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EventDate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'Last date'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MIN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EventDate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'First date'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endParaRPr lang="zh-TW" altLang="en-US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FROM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tblEvent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t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EA374052-8A3A-B391-1009-DD7D617C4C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8351" y="3991512"/>
            <a:ext cx="3876674" cy="1021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96341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FDD94349-9D55-5BC4-3184-1C848F93D382}"/>
              </a:ext>
            </a:extLst>
          </p:cNvPr>
          <p:cNvSpPr txBox="1"/>
          <p:nvPr/>
        </p:nvSpPr>
        <p:spPr>
          <a:xfrm>
            <a:off x="504825" y="400735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Aggregation and grouping</a:t>
            </a:r>
          </a:p>
          <a:p>
            <a:r>
              <a:rPr lang="en-US" altLang="zh-TW" dirty="0"/>
              <a:t>Question 2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6459E7A-99CC-B551-88BC-D444740DE5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3341" y="1136531"/>
            <a:ext cx="6939362" cy="4892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36096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DBD339AE-CF86-700C-7CCB-F191516892D6}"/>
              </a:ext>
            </a:extLst>
          </p:cNvPr>
          <p:cNvSpPr txBox="1"/>
          <p:nvPr/>
        </p:nvSpPr>
        <p:spPr>
          <a:xfrm>
            <a:off x="504825" y="371475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Answer 2</a:t>
            </a:r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2601F5BB-A21E-0E8C-D6BA-6E71B5965CB0}"/>
              </a:ext>
            </a:extLst>
          </p:cNvPr>
          <p:cNvSpPr txBox="1"/>
          <p:nvPr/>
        </p:nvSpPr>
        <p:spPr>
          <a:xfrm>
            <a:off x="657226" y="1768614"/>
            <a:ext cx="5915024" cy="286232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SELECT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CategoryName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COUNT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(*)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'Number of events'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FROM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tblCategory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c</a:t>
            </a:r>
          </a:p>
          <a:p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INNER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JOIN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tblEvent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e </a:t>
            </a: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CategoryID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=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CategoryID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endParaRPr lang="zh-TW" altLang="en-US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GROUP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BY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CategoryName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ORDER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BY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'Number of events'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DESC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D886A31-7723-5E0D-79A3-15FD1C677A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5181" y="894738"/>
            <a:ext cx="3100894" cy="4610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59928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FDD94349-9D55-5BC4-3184-1C848F93D382}"/>
              </a:ext>
            </a:extLst>
          </p:cNvPr>
          <p:cNvSpPr txBox="1"/>
          <p:nvPr/>
        </p:nvSpPr>
        <p:spPr>
          <a:xfrm>
            <a:off x="504825" y="400735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Aggregation and grouping</a:t>
            </a:r>
          </a:p>
          <a:p>
            <a:r>
              <a:rPr lang="en-US" altLang="zh-TW" dirty="0"/>
              <a:t>Question 3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CB289653-C999-151C-06FD-3E5BE64C13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825" y="1968410"/>
            <a:ext cx="5340624" cy="3454578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786890C1-F539-E51D-BFFA-3E1968AAF0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6553" y="2184321"/>
            <a:ext cx="5429529" cy="3022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14688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DBD339AE-CF86-700C-7CCB-F191516892D6}"/>
              </a:ext>
            </a:extLst>
          </p:cNvPr>
          <p:cNvSpPr txBox="1"/>
          <p:nvPr/>
        </p:nvSpPr>
        <p:spPr>
          <a:xfrm>
            <a:off x="504825" y="371475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Answer 3</a:t>
            </a:r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2601F5BB-A21E-0E8C-D6BA-6E71B5965CB0}"/>
              </a:ext>
            </a:extLst>
          </p:cNvPr>
          <p:cNvSpPr txBox="1"/>
          <p:nvPr/>
        </p:nvSpPr>
        <p:spPr>
          <a:xfrm>
            <a:off x="609601" y="1092339"/>
            <a:ext cx="5486400" cy="31393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SELECT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AuthorName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COUNT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(*)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Episodes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MIN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EpisodeDate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'Earliest date'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MAX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EpisodeDate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'Latest date'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FROM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   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tblAuthor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a</a:t>
            </a:r>
          </a:p>
          <a:p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INNER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JOIN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tblEpisode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e</a:t>
            </a: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AuthorId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=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AuthorId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GROUP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BY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AuthorName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ORDER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BY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Episodes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DESC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688957E4-EFB9-8E87-980E-0CDCDA9BA4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7358" y="1092339"/>
            <a:ext cx="3677317" cy="4453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78879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FDD94349-9D55-5BC4-3184-1C848F93D382}"/>
              </a:ext>
            </a:extLst>
          </p:cNvPr>
          <p:cNvSpPr txBox="1"/>
          <p:nvPr/>
        </p:nvSpPr>
        <p:spPr>
          <a:xfrm>
            <a:off x="504825" y="400735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Aggregation and grouping</a:t>
            </a:r>
          </a:p>
          <a:p>
            <a:r>
              <a:rPr lang="en-US" altLang="zh-TW" dirty="0"/>
              <a:t>Question 4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044A4D0-34F0-E636-9271-FF44BE051E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1" y="1501643"/>
            <a:ext cx="5281478" cy="4137158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2D219944-A666-CDB5-FC4D-62182DB916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7599" y="1635005"/>
            <a:ext cx="6101500" cy="3899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36159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DBD339AE-CF86-700C-7CCB-F191516892D6}"/>
              </a:ext>
            </a:extLst>
          </p:cNvPr>
          <p:cNvSpPr txBox="1"/>
          <p:nvPr/>
        </p:nvSpPr>
        <p:spPr>
          <a:xfrm>
            <a:off x="504825" y="371475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Answer 4</a:t>
            </a:r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2601F5BB-A21E-0E8C-D6BA-6E71B5965CB0}"/>
              </a:ext>
            </a:extLst>
          </p:cNvPr>
          <p:cNvSpPr txBox="1"/>
          <p:nvPr/>
        </p:nvSpPr>
        <p:spPr>
          <a:xfrm>
            <a:off x="1033175" y="1092339"/>
            <a:ext cx="3943349" cy="452431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SELECT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AuthorName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DoctorName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COUNT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(*)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Episodes</a:t>
            </a: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FROM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   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tblAuthor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a</a:t>
            </a:r>
          </a:p>
          <a:p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INNER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JOIN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tblEpisode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e</a:t>
            </a: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AuthorId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=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AuthorId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INNER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JOIN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tblDoctor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d</a:t>
            </a:r>
          </a:p>
          <a:p>
            <a:r>
              <a:rPr lang="es-E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ON</a:t>
            </a:r>
            <a:r>
              <a:rPr lang="es-E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e</a:t>
            </a:r>
            <a:r>
              <a:rPr lang="es-E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s-E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DoctorId </a:t>
            </a:r>
            <a:r>
              <a:rPr lang="es-E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=</a:t>
            </a:r>
            <a:r>
              <a:rPr lang="es-E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d</a:t>
            </a:r>
            <a:r>
              <a:rPr lang="es-E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s-E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DoctorId</a:t>
            </a: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GROUP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BY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AuthorName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DoctorName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HAVING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COUNT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(*)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&gt;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5</a:t>
            </a: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ORDER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BY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Episodes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DESC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D183807-C37E-E0F1-3919-8DFB1F0324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5844" y="2600228"/>
            <a:ext cx="3943349" cy="1657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74003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FDD94349-9D55-5BC4-3184-1C848F93D382}"/>
              </a:ext>
            </a:extLst>
          </p:cNvPr>
          <p:cNvSpPr txBox="1"/>
          <p:nvPr/>
        </p:nvSpPr>
        <p:spPr>
          <a:xfrm>
            <a:off x="504825" y="400735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Aggregation and grouping</a:t>
            </a:r>
          </a:p>
          <a:p>
            <a:r>
              <a:rPr lang="en-US" altLang="zh-TW" dirty="0"/>
              <a:t>Question 5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E337DE27-D22F-C099-173B-3AFE754BA7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51" y="1546477"/>
            <a:ext cx="5479758" cy="3765045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AB0D7816-43DF-9EB7-6465-D67327F021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25506"/>
            <a:ext cx="5753396" cy="3606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4705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5A96D89C-9D19-1632-9358-9FE89A04EC11}"/>
              </a:ext>
            </a:extLst>
          </p:cNvPr>
          <p:cNvSpPr txBox="1"/>
          <p:nvPr/>
        </p:nvSpPr>
        <p:spPr>
          <a:xfrm>
            <a:off x="647700" y="600075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Answer 3</a:t>
            </a:r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E8AB8558-9E72-44B6-1F36-956CB982DF44}"/>
              </a:ext>
            </a:extLst>
          </p:cNvPr>
          <p:cNvSpPr txBox="1"/>
          <p:nvPr/>
        </p:nvSpPr>
        <p:spPr>
          <a:xfrm>
            <a:off x="647700" y="1175861"/>
            <a:ext cx="6096000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SELECT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TOP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5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EventName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'What'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EventDetails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'Details'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FROM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tblEvent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a</a:t>
            </a: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ORDER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BY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EventDate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asc</a:t>
            </a:r>
            <a:endParaRPr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FB6A7E72-B28B-1D0B-A35D-FF81799188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550" y="3329148"/>
            <a:ext cx="7015928" cy="2352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91924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DBD339AE-CF86-700C-7CCB-F191516892D6}"/>
              </a:ext>
            </a:extLst>
          </p:cNvPr>
          <p:cNvSpPr txBox="1"/>
          <p:nvPr/>
        </p:nvSpPr>
        <p:spPr>
          <a:xfrm>
            <a:off x="504825" y="371475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Answer 5</a:t>
            </a:r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2601F5BB-A21E-0E8C-D6BA-6E71B5965CB0}"/>
              </a:ext>
            </a:extLst>
          </p:cNvPr>
          <p:cNvSpPr txBox="1"/>
          <p:nvPr/>
        </p:nvSpPr>
        <p:spPr>
          <a:xfrm>
            <a:off x="1033175" y="1092339"/>
            <a:ext cx="4624675" cy="53553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SELECT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c1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ContinentName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Continent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c2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CountryName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Country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COUNT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(*)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'Number of events'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FROM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tblContinent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c1</a:t>
            </a:r>
          </a:p>
          <a:p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inner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join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tblCountry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c2</a:t>
            </a: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c1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ContinentID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=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c2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ContinentID</a:t>
            </a:r>
          </a:p>
          <a:p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inner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join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tblEvent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e</a:t>
            </a: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c2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CountryID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=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CountryID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WHERE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c1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ContinentName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&lt;&gt;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'Europe'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GROUP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BY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c2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CountryName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c1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ContinentName</a:t>
            </a: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HAVING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Count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(*)&gt;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5</a:t>
            </a: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ORDER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BY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Country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ASC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D852E096-0E11-F5B2-0C8E-FA16FCA36E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4152" y="3067427"/>
            <a:ext cx="3915280" cy="1405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87031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FDD94349-9D55-5BC4-3184-1C848F93D382}"/>
              </a:ext>
            </a:extLst>
          </p:cNvPr>
          <p:cNvSpPr txBox="1"/>
          <p:nvPr/>
        </p:nvSpPr>
        <p:spPr>
          <a:xfrm>
            <a:off x="504825" y="400735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Aggregation and grouping</a:t>
            </a:r>
          </a:p>
          <a:p>
            <a:r>
              <a:rPr lang="en-US" altLang="zh-TW" dirty="0"/>
              <a:t>Question 6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50E18F3D-C55E-05D6-F9CF-026AC56B3E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5066" y="1047066"/>
            <a:ext cx="6791518" cy="5254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44382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DBD339AE-CF86-700C-7CCB-F191516892D6}"/>
              </a:ext>
            </a:extLst>
          </p:cNvPr>
          <p:cNvSpPr txBox="1"/>
          <p:nvPr/>
        </p:nvSpPr>
        <p:spPr>
          <a:xfrm>
            <a:off x="504825" y="371475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Answer 6</a:t>
            </a:r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2601F5BB-A21E-0E8C-D6BA-6E71B5965CB0}"/>
              </a:ext>
            </a:extLst>
          </p:cNvPr>
          <p:cNvSpPr txBox="1"/>
          <p:nvPr/>
        </p:nvSpPr>
        <p:spPr>
          <a:xfrm>
            <a:off x="874149" y="853799"/>
            <a:ext cx="9873364" cy="34163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SELECT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UPPER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(LEFT(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CategoryName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1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))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'Category initial'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COUNT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(*)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'Number of events'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FORMAT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AVG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CONVERT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FLOAT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sz="1800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LEN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EventName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))),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'0.00'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'Average event name length'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FROM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tblCategory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c</a:t>
            </a:r>
          </a:p>
          <a:p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INNER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JOIN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tblEvent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e</a:t>
            </a: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CategoryID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=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CategoryID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GROUP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BY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UPPER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(LEFT(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CategoryName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1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))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ORDER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BY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'Category initial'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57ACD36-C047-E237-EFF1-2CCC940D10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149" y="4481220"/>
            <a:ext cx="4041343" cy="2005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25874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FDD94349-9D55-5BC4-3184-1C848F93D382}"/>
              </a:ext>
            </a:extLst>
          </p:cNvPr>
          <p:cNvSpPr txBox="1"/>
          <p:nvPr/>
        </p:nvSpPr>
        <p:spPr>
          <a:xfrm>
            <a:off x="504825" y="400735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Aggregation and grouping</a:t>
            </a:r>
          </a:p>
          <a:p>
            <a:r>
              <a:rPr lang="en-US" altLang="zh-TW" dirty="0"/>
              <a:t>Question 7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E7696290-237D-E09E-E045-EA55A2E3F5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2527" y="1270653"/>
            <a:ext cx="7842245" cy="4621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73071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DBD339AE-CF86-700C-7CCB-F191516892D6}"/>
              </a:ext>
            </a:extLst>
          </p:cNvPr>
          <p:cNvSpPr txBox="1"/>
          <p:nvPr/>
        </p:nvSpPr>
        <p:spPr>
          <a:xfrm>
            <a:off x="504825" y="371475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Answer 7</a:t>
            </a:r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2601F5BB-A21E-0E8C-D6BA-6E71B5965CB0}"/>
              </a:ext>
            </a:extLst>
          </p:cNvPr>
          <p:cNvSpPr txBox="1"/>
          <p:nvPr/>
        </p:nvSpPr>
        <p:spPr>
          <a:xfrm>
            <a:off x="664598" y="740807"/>
            <a:ext cx="5898127" cy="59093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SELECT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CASE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WHEN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YEAR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EventDate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&lt;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1800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THEN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'18th century'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WHEN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YEAR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EventDate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&lt;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1900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THEN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'19th century'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WHEN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YEAR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EventDate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&lt;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2000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THEN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'20th century'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ELSE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'21st century'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END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Century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endParaRPr lang="zh-TW" altLang="en-US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COUNT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(*)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'Number events'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FROM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tblEvent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e</a:t>
            </a: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GROUP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BY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8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--CUBE shows the grand total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CUBE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CASE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WHEN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YEAR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EventDate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&lt;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1800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THEN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'18th century'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WHEN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YEAR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EventDate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&lt;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1900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THEN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'19th century'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WHEN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YEAR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EventDate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&lt;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2000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THEN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'20th century'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ELSE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'21st century'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END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ORDER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BY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Century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2963A3E-3875-3F89-5778-8B0C26B5DD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5179" y="2446320"/>
            <a:ext cx="2598746" cy="1965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90155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FDD94349-9D55-5BC4-3184-1C848F93D382}"/>
              </a:ext>
            </a:extLst>
          </p:cNvPr>
          <p:cNvSpPr txBox="1"/>
          <p:nvPr/>
        </p:nvSpPr>
        <p:spPr>
          <a:xfrm>
            <a:off x="504825" y="400735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Aggregation and grouping</a:t>
            </a:r>
          </a:p>
          <a:p>
            <a:r>
              <a:rPr lang="en-US" altLang="zh-TW" dirty="0"/>
              <a:t>Question 8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EF7B297-2BAA-9A7F-E383-7B939151DD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1055" y="1370710"/>
            <a:ext cx="7889889" cy="4402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10116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DBD339AE-CF86-700C-7CCB-F191516892D6}"/>
              </a:ext>
            </a:extLst>
          </p:cNvPr>
          <p:cNvSpPr txBox="1"/>
          <p:nvPr/>
        </p:nvSpPr>
        <p:spPr>
          <a:xfrm>
            <a:off x="504825" y="371475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Answer 8</a:t>
            </a:r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2601F5BB-A21E-0E8C-D6BA-6E71B5965CB0}"/>
              </a:ext>
            </a:extLst>
          </p:cNvPr>
          <p:cNvSpPr txBox="1"/>
          <p:nvPr/>
        </p:nvSpPr>
        <p:spPr>
          <a:xfrm>
            <a:off x="664598" y="740807"/>
            <a:ext cx="5898127" cy="59093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SELECT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YEAR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EpisodeDate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'Episode year'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en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EnemyName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EnemyName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COUNT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(*)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'Number of episodes'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FROM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tblDoctor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d</a:t>
            </a:r>
          </a:p>
          <a:p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INNER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JOIN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tblEpisode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e</a:t>
            </a:r>
          </a:p>
          <a:p>
            <a:r>
              <a:rPr lang="es-E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ON</a:t>
            </a:r>
            <a:r>
              <a:rPr lang="es-E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d</a:t>
            </a:r>
            <a:r>
              <a:rPr lang="es-E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s-E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DoctorId </a:t>
            </a:r>
            <a:r>
              <a:rPr lang="es-E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=</a:t>
            </a:r>
            <a:r>
              <a:rPr lang="es-E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e</a:t>
            </a:r>
            <a:r>
              <a:rPr lang="es-E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s-E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DoctorId</a:t>
            </a:r>
          </a:p>
          <a:p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INNER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JOIN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tblEpisodeEnemy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ee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fi-FI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ON</a:t>
            </a:r>
            <a:r>
              <a:rPr lang="fi-FI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ee</a:t>
            </a:r>
            <a:r>
              <a:rPr lang="fi-FI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fi-FI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EpisodeId </a:t>
            </a:r>
            <a:r>
              <a:rPr lang="fi-FI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=</a:t>
            </a:r>
            <a:r>
              <a:rPr lang="fi-FI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e</a:t>
            </a:r>
            <a:r>
              <a:rPr lang="fi-FI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fi-FI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EpisodeId</a:t>
            </a:r>
          </a:p>
          <a:p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INNER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JOIN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tblEnemy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en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fi-FI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fi-FI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ON</a:t>
            </a:r>
            <a:r>
              <a:rPr lang="fi-FI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en</a:t>
            </a:r>
            <a:r>
              <a:rPr lang="fi-FI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fi-FI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EnemyId </a:t>
            </a:r>
            <a:r>
              <a:rPr lang="fi-FI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=</a:t>
            </a:r>
            <a:r>
              <a:rPr lang="fi-FI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ee</a:t>
            </a:r>
            <a:r>
              <a:rPr lang="fi-FI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fi-FI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EnemyId</a:t>
            </a: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WHERE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YEAR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BirthDate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&lt;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1970</a:t>
            </a: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GROUP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BY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en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EnemyName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YEAR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EpisodeDate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HAVING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COUNT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(*)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&gt;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1</a:t>
            </a: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ORDER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BY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'Number of episodes'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DESC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79B40C1-D84A-24C9-2BBB-45B93775DB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6852" y="2825719"/>
            <a:ext cx="4181430" cy="1736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38080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FDD94349-9D55-5BC4-3184-1C848F93D382}"/>
              </a:ext>
            </a:extLst>
          </p:cNvPr>
          <p:cNvSpPr txBox="1"/>
          <p:nvPr/>
        </p:nvSpPr>
        <p:spPr>
          <a:xfrm>
            <a:off x="504824" y="400735"/>
            <a:ext cx="26193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Views</a:t>
            </a:r>
          </a:p>
          <a:p>
            <a:r>
              <a:rPr lang="en-US" altLang="zh-TW" dirty="0"/>
              <a:t>Question 1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D0050BC8-383A-DF42-2D20-C16959045D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824" y="1394885"/>
            <a:ext cx="4913759" cy="4901775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B992E27A-B3BE-D7DA-E723-DFE6EF397F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399095"/>
            <a:ext cx="5210175" cy="4897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23542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00DA7F95-03FA-88FD-1F95-C18E9C71CF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9305" y="980709"/>
            <a:ext cx="6470090" cy="1810482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07B2AFA1-E04B-1D09-6EBC-266CBB06E471}"/>
              </a:ext>
            </a:extLst>
          </p:cNvPr>
          <p:cNvSpPr txBox="1"/>
          <p:nvPr/>
        </p:nvSpPr>
        <p:spPr>
          <a:xfrm>
            <a:off x="1089305" y="3705225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Answer 1</a:t>
            </a:r>
            <a:endParaRPr lang="zh-TW" altLang="en-US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C278E89B-B814-7BC5-16B4-7ABB09CE261F}"/>
              </a:ext>
            </a:extLst>
          </p:cNvPr>
          <p:cNvSpPr txBox="1"/>
          <p:nvPr/>
        </p:nvSpPr>
        <p:spPr>
          <a:xfrm>
            <a:off x="2593181" y="3703588"/>
            <a:ext cx="3502819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USE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[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DoctorWho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]</a:t>
            </a: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GO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endParaRPr lang="en-US" altLang="zh-TW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ANSI_NULLS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ON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GO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endParaRPr lang="zh-TW" altLang="en-US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QUOTED_IDENTIFIER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ON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GO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04266484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字方塊 8">
            <a:extLst>
              <a:ext uri="{FF2B5EF4-FFF2-40B4-BE49-F238E27FC236}">
                <a16:creationId xmlns:a16="http://schemas.microsoft.com/office/drawing/2014/main" id="{8347A0ED-1BC5-1574-D18B-7FC11270A398}"/>
              </a:ext>
            </a:extLst>
          </p:cNvPr>
          <p:cNvSpPr txBox="1"/>
          <p:nvPr/>
        </p:nvSpPr>
        <p:spPr>
          <a:xfrm>
            <a:off x="566737" y="527566"/>
            <a:ext cx="10768013" cy="369331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ALTER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VIEW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[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dbo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]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[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vwEpisodesByFirstLetter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]</a:t>
            </a: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SELECT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TOP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100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PERCENT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dbo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tblAuthor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AuthorName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dbo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tblDoctor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DoctorName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dbo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tblEpisode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Title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dbo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tblEpisode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EpisodeDate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FROM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  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dbo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tblAuthor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INNER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JOIN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            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dbo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tblEpisode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dbo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tblAuthor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AuthorId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=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dbo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tblEpisode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AuthorId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INNER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JOIN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            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dbo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tblDoctor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dbo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tblEpisode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DoctorId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=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dbo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tblDoctor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DoctorId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WHERE  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dbo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tblEpisode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Title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LIKE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N'H%'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ORDER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BY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dbo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tblEpisode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EpisodeDate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DESC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GO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endParaRPr lang="zh-TW" altLang="en-US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SELECT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*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FROM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[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dbo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]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[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vwEpisodesByFirstLetter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]</a:t>
            </a: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45A4BE8D-40F8-04E7-32CE-A32DF99393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737" y="4838679"/>
            <a:ext cx="6267545" cy="1400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6585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FDD94349-9D55-5BC4-3184-1C848F93D382}"/>
              </a:ext>
            </a:extLst>
          </p:cNvPr>
          <p:cNvSpPr txBox="1"/>
          <p:nvPr/>
        </p:nvSpPr>
        <p:spPr>
          <a:xfrm>
            <a:off x="752475" y="581710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Simple Queries</a:t>
            </a:r>
          </a:p>
          <a:p>
            <a:r>
              <a:rPr lang="en-US" altLang="zh-TW" dirty="0"/>
              <a:t>Question 4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CD78260-8C3F-3FED-0A6D-5F2693ABC6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1526" y="1542287"/>
            <a:ext cx="9374040" cy="4472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90421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FDD94349-9D55-5BC4-3184-1C848F93D382}"/>
              </a:ext>
            </a:extLst>
          </p:cNvPr>
          <p:cNvSpPr txBox="1"/>
          <p:nvPr/>
        </p:nvSpPr>
        <p:spPr>
          <a:xfrm>
            <a:off x="504824" y="400735"/>
            <a:ext cx="26193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Views</a:t>
            </a:r>
          </a:p>
          <a:p>
            <a:r>
              <a:rPr lang="en-US" altLang="zh-TW" dirty="0"/>
              <a:t>Question 2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EBC88DD4-30F4-EB9A-6486-201CE91B31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824" y="1283752"/>
            <a:ext cx="4910456" cy="4808778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4344705A-11E9-2FB1-25CB-CD1B281FCB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7155" y="1355718"/>
            <a:ext cx="6139727" cy="4736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57282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AB9A65E3-99B6-C7C7-BDC8-808B0C9F78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053" y="1043078"/>
            <a:ext cx="4980162" cy="4771841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32114746-820E-36E0-81FE-9A3E1E9942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2592" y="2454982"/>
            <a:ext cx="6102355" cy="1948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73465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07B2AFA1-E04B-1D09-6EBC-266CBB06E471}"/>
              </a:ext>
            </a:extLst>
          </p:cNvPr>
          <p:cNvSpPr txBox="1"/>
          <p:nvPr/>
        </p:nvSpPr>
        <p:spPr>
          <a:xfrm>
            <a:off x="403505" y="304800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Answer 2</a:t>
            </a:r>
            <a:endParaRPr lang="zh-TW" altLang="en-US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C278E89B-B814-7BC5-16B4-7ABB09CE261F}"/>
              </a:ext>
            </a:extLst>
          </p:cNvPr>
          <p:cNvSpPr txBox="1"/>
          <p:nvPr/>
        </p:nvSpPr>
        <p:spPr>
          <a:xfrm>
            <a:off x="403505" y="664487"/>
            <a:ext cx="5238750" cy="59093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USE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[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WorldEvents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]</a:t>
            </a: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GO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endParaRPr lang="zh-TW" altLang="en-US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ANSI_NULLS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ON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GO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endParaRPr lang="zh-TW" altLang="en-US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QUOTED_IDENTIFIER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ON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GO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endParaRPr lang="zh-TW" altLang="en-US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ALTER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VIEW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[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dbo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]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[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EventsByCategory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]</a:t>
            </a: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SELECT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TOP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100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PERCENT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dbo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tblCategory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CategoryName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Category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COUNT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dbo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tblEvent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EventName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What</a:t>
            </a: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FROM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  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dbo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tblCategory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INNER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JOIN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            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dbo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tblEvent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dbo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tblCategory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CategoryID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=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dbo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tblEvent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CategoryID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GROUP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BY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dbo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tblCategory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CategoryName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ORDER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BY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What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DESC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GO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511DAA2A-B66B-A2DC-968C-4F84CFAF56F7}"/>
              </a:ext>
            </a:extLst>
          </p:cNvPr>
          <p:cNvSpPr txBox="1"/>
          <p:nvPr/>
        </p:nvSpPr>
        <p:spPr>
          <a:xfrm>
            <a:off x="6257926" y="664487"/>
            <a:ext cx="3429000" cy="17543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SELECT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*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FROM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EventsByCategory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WHERE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8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-- more than 50 events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What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&gt;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50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0E899439-924E-5C4F-4DF0-19CBA6BDD4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7926" y="3082894"/>
            <a:ext cx="3429000" cy="1989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10311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FDD94349-9D55-5BC4-3184-1C848F93D382}"/>
              </a:ext>
            </a:extLst>
          </p:cNvPr>
          <p:cNvSpPr txBox="1"/>
          <p:nvPr/>
        </p:nvSpPr>
        <p:spPr>
          <a:xfrm>
            <a:off x="504824" y="400735"/>
            <a:ext cx="26193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Views</a:t>
            </a:r>
          </a:p>
          <a:p>
            <a:r>
              <a:rPr lang="en-US" altLang="zh-TW" dirty="0"/>
              <a:t>Question 3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C7EEA4FA-427A-0AA1-DB60-0E4EDE3C85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277" y="1965975"/>
            <a:ext cx="5949303" cy="3520426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5D2EFC5F-1BB3-8D7F-90FE-3A14B63354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5820" y="1485900"/>
            <a:ext cx="5293903" cy="468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07315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07B2AFA1-E04B-1D09-6EBC-266CBB06E471}"/>
              </a:ext>
            </a:extLst>
          </p:cNvPr>
          <p:cNvSpPr txBox="1"/>
          <p:nvPr/>
        </p:nvSpPr>
        <p:spPr>
          <a:xfrm>
            <a:off x="403505" y="304800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Answer 3</a:t>
            </a:r>
            <a:endParaRPr lang="zh-TW" altLang="en-US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C278E89B-B814-7BC5-16B4-7ABB09CE261F}"/>
              </a:ext>
            </a:extLst>
          </p:cNvPr>
          <p:cNvSpPr txBox="1"/>
          <p:nvPr/>
        </p:nvSpPr>
        <p:spPr>
          <a:xfrm>
            <a:off x="336829" y="889842"/>
            <a:ext cx="5111471" cy="50783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USE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[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DoctorWho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]</a:t>
            </a: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GO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endParaRPr lang="zh-TW" altLang="en-US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ANSI_NULLS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ON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GO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endParaRPr lang="zh-TW" altLang="en-US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QUOTED_IDENTIFIER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ON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GO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endParaRPr lang="zh-TW" altLang="en-US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8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/* script to create a new view*/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ALTER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VIEW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[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dbo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]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[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vwSeriesOne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]</a:t>
            </a: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SELECT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Title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SeriesNumber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EpisodeNumber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FROM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  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dbo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tblEpisode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e</a:t>
            </a: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WHERE  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SeriesNumber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=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1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GO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endParaRPr lang="zh-TW" altLang="en-US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SELECT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*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FROM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vwSeriesOne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5DF86F4-5577-4150-5777-02394CFF1A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5942" y="1873220"/>
            <a:ext cx="4357901" cy="3111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35451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FDD94349-9D55-5BC4-3184-1C848F93D382}"/>
              </a:ext>
            </a:extLst>
          </p:cNvPr>
          <p:cNvSpPr txBox="1"/>
          <p:nvPr/>
        </p:nvSpPr>
        <p:spPr>
          <a:xfrm>
            <a:off x="504824" y="400735"/>
            <a:ext cx="26193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Views</a:t>
            </a:r>
          </a:p>
          <a:p>
            <a:r>
              <a:rPr lang="en-US" altLang="zh-TW" dirty="0"/>
              <a:t>Question 4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2BD59F6-4AAD-6B09-495E-02BBAECBE7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2744" y="1409091"/>
            <a:ext cx="7661197" cy="4583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14371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>
            <a:extLst>
              <a:ext uri="{FF2B5EF4-FFF2-40B4-BE49-F238E27FC236}">
                <a16:creationId xmlns:a16="http://schemas.microsoft.com/office/drawing/2014/main" id="{2F750880-5696-A606-A15A-1FA2EE5C2737}"/>
              </a:ext>
            </a:extLst>
          </p:cNvPr>
          <p:cNvSpPr txBox="1"/>
          <p:nvPr/>
        </p:nvSpPr>
        <p:spPr>
          <a:xfrm>
            <a:off x="3905250" y="751344"/>
            <a:ext cx="6096000" cy="535531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USE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WorldEvents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GO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endParaRPr lang="zh-TW" altLang="en-US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CREATE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VIEW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vwEverything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SELECT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CategoryName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category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ctt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ContinentName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Continent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ct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CountryName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Country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EventName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EventDate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FROM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tblCategory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c</a:t>
            </a:r>
          </a:p>
          <a:p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INNER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JOIN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tblEvent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e</a:t>
            </a: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CategoryID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=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CategoryID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INNER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JOIN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tblCountry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ct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ct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CountryID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=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CountryID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INNER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JOIN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tblContinent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ctt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fr-FR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ON</a:t>
            </a:r>
            <a:r>
              <a:rPr lang="fr-FR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ctt</a:t>
            </a:r>
            <a:r>
              <a:rPr lang="fr-FR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fr-FR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ContinentID </a:t>
            </a:r>
            <a:r>
              <a:rPr lang="fr-FR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=</a:t>
            </a:r>
            <a:r>
              <a:rPr lang="fr-FR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ct</a:t>
            </a:r>
            <a:r>
              <a:rPr lang="fr-FR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fr-FR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ContinentID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3ED2626E-FAA5-EBB6-D3BC-F9CBE8E36329}"/>
              </a:ext>
            </a:extLst>
          </p:cNvPr>
          <p:cNvSpPr txBox="1"/>
          <p:nvPr/>
        </p:nvSpPr>
        <p:spPr>
          <a:xfrm>
            <a:off x="761999" y="566678"/>
            <a:ext cx="26193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Create View</a:t>
            </a:r>
          </a:p>
        </p:txBody>
      </p:sp>
    </p:spTree>
    <p:extLst>
      <p:ext uri="{BB962C8B-B14F-4D97-AF65-F5344CB8AC3E}">
        <p14:creationId xmlns:p14="http://schemas.microsoft.com/office/powerpoint/2010/main" val="382952777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48C20C1C-23D9-42E5-565C-741A996438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8228" y="1380297"/>
            <a:ext cx="7775543" cy="4097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48909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07B2AFA1-E04B-1D09-6EBC-266CBB06E471}"/>
              </a:ext>
            </a:extLst>
          </p:cNvPr>
          <p:cNvSpPr txBox="1"/>
          <p:nvPr/>
        </p:nvSpPr>
        <p:spPr>
          <a:xfrm>
            <a:off x="403505" y="304800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Answer 4</a:t>
            </a:r>
            <a:endParaRPr lang="zh-TW" altLang="en-US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C278E89B-B814-7BC5-16B4-7ABB09CE261F}"/>
              </a:ext>
            </a:extLst>
          </p:cNvPr>
          <p:cNvSpPr txBox="1"/>
          <p:nvPr/>
        </p:nvSpPr>
        <p:spPr>
          <a:xfrm>
            <a:off x="679730" y="1007120"/>
            <a:ext cx="3854170" cy="34163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USE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[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WorldEvents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]</a:t>
            </a: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GO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endParaRPr lang="en-US" altLang="zh-TW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ANSI_NULLS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ON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GO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endParaRPr lang="zh-TW" altLang="en-US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QUOTED_IDENTIFIER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ON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GO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endParaRPr lang="zh-TW" altLang="en-US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endParaRPr lang="zh-TW" altLang="en-US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ALTER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VIEW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[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dbo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]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[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vwEverything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]</a:t>
            </a: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1F4B99C1-D5A7-4927-8F29-E7C25768FBAC}"/>
              </a:ext>
            </a:extLst>
          </p:cNvPr>
          <p:cNvSpPr txBox="1"/>
          <p:nvPr/>
        </p:nvSpPr>
        <p:spPr>
          <a:xfrm>
            <a:off x="5575697" y="4621322"/>
            <a:ext cx="4105275" cy="20313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SELECT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Category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COUNT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(*)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NumberEvents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FROM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vwEverything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WHERE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Continent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=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'Africa'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GROUP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BY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Category</a:t>
            </a: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ORDER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BY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NumberEvents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DESC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73B757A6-FCAD-9D07-DA85-DEE1F02955B2}"/>
              </a:ext>
            </a:extLst>
          </p:cNvPr>
          <p:cNvSpPr txBox="1"/>
          <p:nvPr/>
        </p:nvSpPr>
        <p:spPr>
          <a:xfrm>
            <a:off x="5575697" y="143292"/>
            <a:ext cx="4602956" cy="424731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SELECT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CategoryName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Category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ctt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ContinentName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Continent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ct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CountryName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Country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EventName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EventDate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FROM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tblCategory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c</a:t>
            </a:r>
          </a:p>
          <a:p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INNER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JOIN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tblEvent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e</a:t>
            </a: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CategoryID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=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CategoryID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INNER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JOIN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tblCountry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ct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ct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CountryID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=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CountryID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INNER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JOIN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tblContinent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ctt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fr-FR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ON</a:t>
            </a:r>
            <a:r>
              <a:rPr lang="fr-FR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ctt</a:t>
            </a:r>
            <a:r>
              <a:rPr lang="fr-FR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fr-FR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ContinentID </a:t>
            </a:r>
            <a:r>
              <a:rPr lang="fr-FR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=</a:t>
            </a:r>
            <a:r>
              <a:rPr lang="fr-FR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ct</a:t>
            </a:r>
            <a:r>
              <a:rPr lang="fr-FR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fr-FR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ContinentID</a:t>
            </a: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GO</a:t>
            </a:r>
            <a:endParaRPr lang="zh-TW" altLang="en-US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B7911936-503B-03D5-15B3-BABEF736FC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730" y="4528737"/>
            <a:ext cx="3200451" cy="2216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73428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FDD94349-9D55-5BC4-3184-1C848F93D382}"/>
              </a:ext>
            </a:extLst>
          </p:cNvPr>
          <p:cNvSpPr txBox="1"/>
          <p:nvPr/>
        </p:nvSpPr>
        <p:spPr>
          <a:xfrm>
            <a:off x="504825" y="400735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SUBQUERIES</a:t>
            </a:r>
          </a:p>
          <a:p>
            <a:r>
              <a:rPr lang="en-US" altLang="zh-TW" dirty="0"/>
              <a:t>Question 1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0134DAC3-2844-7C0C-8D48-CE305D49F7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7823" y="1047066"/>
            <a:ext cx="7366004" cy="5158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8912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5A96D89C-9D19-1632-9358-9FE89A04EC11}"/>
              </a:ext>
            </a:extLst>
          </p:cNvPr>
          <p:cNvSpPr txBox="1"/>
          <p:nvPr/>
        </p:nvSpPr>
        <p:spPr>
          <a:xfrm>
            <a:off x="647700" y="600075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Answer 4</a:t>
            </a:r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E8AB8558-9E72-44B6-1F36-956CB982DF44}"/>
              </a:ext>
            </a:extLst>
          </p:cNvPr>
          <p:cNvSpPr txBox="1"/>
          <p:nvPr/>
        </p:nvSpPr>
        <p:spPr>
          <a:xfrm>
            <a:off x="647700" y="1175861"/>
            <a:ext cx="6096000" cy="31393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SELECT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TOP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2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EventName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EventDate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FROM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tblEvent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a</a:t>
            </a: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ORDER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BY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EventDate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asc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endParaRPr lang="zh-TW" altLang="en-US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SELECT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TOP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2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EventName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EventDate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FROM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tblEvent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a</a:t>
            </a: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ORDER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BY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EventDate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desc</a:t>
            </a:r>
            <a:endParaRPr lang="zh-TW" alt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9B1EE98C-CF02-8130-2759-2CED1BA351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5610" y="829650"/>
            <a:ext cx="3639089" cy="519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41686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07B2AFA1-E04B-1D09-6EBC-266CBB06E471}"/>
              </a:ext>
            </a:extLst>
          </p:cNvPr>
          <p:cNvSpPr txBox="1"/>
          <p:nvPr/>
        </p:nvSpPr>
        <p:spPr>
          <a:xfrm>
            <a:off x="679730" y="333375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Answer 1</a:t>
            </a:r>
            <a:endParaRPr lang="zh-TW" altLang="en-US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C278E89B-B814-7BC5-16B4-7ABB09CE261F}"/>
              </a:ext>
            </a:extLst>
          </p:cNvPr>
          <p:cNvSpPr txBox="1"/>
          <p:nvPr/>
        </p:nvSpPr>
        <p:spPr>
          <a:xfrm>
            <a:off x="679730" y="1007120"/>
            <a:ext cx="3854170" cy="34163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SELECT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CountryName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FROM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tblCountry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c</a:t>
            </a: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WHERE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endParaRPr lang="zh-TW" altLang="en-US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SELECT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COUNT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(*)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FROM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tblEvent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e</a:t>
            </a: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WHERE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CountryID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=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CountryID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r>
              <a:rPr lang="zh-TW" altLang="en-US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&gt;</a:t>
            </a:r>
            <a:r>
              <a:rPr lang="zh-TW" altLang="en-US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8</a:t>
            </a: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ORDER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BY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CountryName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ASC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2F80CFF-240E-0B91-C029-DA57F6835B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7319" y="1007120"/>
            <a:ext cx="2009806" cy="2254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91495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FDD94349-9D55-5BC4-3184-1C848F93D382}"/>
              </a:ext>
            </a:extLst>
          </p:cNvPr>
          <p:cNvSpPr txBox="1"/>
          <p:nvPr/>
        </p:nvSpPr>
        <p:spPr>
          <a:xfrm>
            <a:off x="504825" y="400735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SUBQUERIES</a:t>
            </a:r>
          </a:p>
          <a:p>
            <a:r>
              <a:rPr lang="en-US" altLang="zh-TW" dirty="0"/>
              <a:t>Question 2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6C4F22F6-8393-DF69-3C67-2B64C2BE51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8884" y="349030"/>
            <a:ext cx="5994232" cy="6159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7483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07B2AFA1-E04B-1D09-6EBC-266CBB06E471}"/>
              </a:ext>
            </a:extLst>
          </p:cNvPr>
          <p:cNvSpPr txBox="1"/>
          <p:nvPr/>
        </p:nvSpPr>
        <p:spPr>
          <a:xfrm>
            <a:off x="679730" y="333375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Answer 2</a:t>
            </a:r>
            <a:endParaRPr lang="zh-TW" altLang="en-US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C278E89B-B814-7BC5-16B4-7ABB09CE261F}"/>
              </a:ext>
            </a:extLst>
          </p:cNvPr>
          <p:cNvSpPr txBox="1"/>
          <p:nvPr/>
        </p:nvSpPr>
        <p:spPr>
          <a:xfrm>
            <a:off x="1813205" y="197346"/>
            <a:ext cx="5187670" cy="64633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SELECT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ContinentName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EventName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FROM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tblContinent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c </a:t>
            </a:r>
          </a:p>
          <a:p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INNER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JOIN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tblCountry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ct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fr-FR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ON</a:t>
            </a:r>
            <a:r>
              <a:rPr lang="fr-FR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c</a:t>
            </a:r>
            <a:r>
              <a:rPr lang="fr-FR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fr-FR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ContinentID </a:t>
            </a:r>
            <a:r>
              <a:rPr lang="fr-FR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=</a:t>
            </a:r>
            <a:r>
              <a:rPr lang="fr-FR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ct</a:t>
            </a:r>
            <a:r>
              <a:rPr lang="fr-FR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fr-FR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ContinentID</a:t>
            </a:r>
          </a:p>
          <a:p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INNER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JOIN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tblEvent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e</a:t>
            </a: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ct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CountryID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=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CountryID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WHERE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EXISTS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endParaRPr lang="zh-TW" altLang="en-US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SELECT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TOP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3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ContinentName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COUNT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EventName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'Event Count'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FROM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tblContinent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c </a:t>
            </a:r>
          </a:p>
          <a:p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INNER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JOIN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tblCountry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ct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fr-FR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ON</a:t>
            </a:r>
            <a:r>
              <a:rPr lang="fr-FR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c</a:t>
            </a:r>
            <a:r>
              <a:rPr lang="fr-FR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fr-FR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ContinentID </a:t>
            </a:r>
            <a:r>
              <a:rPr lang="fr-FR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=</a:t>
            </a:r>
            <a:r>
              <a:rPr lang="fr-FR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ct</a:t>
            </a:r>
            <a:r>
              <a:rPr lang="fr-FR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fr-FR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ContinentID</a:t>
            </a:r>
          </a:p>
          <a:p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INNER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JOIN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tblEvent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e</a:t>
            </a: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ct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CountryID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=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CountryID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GROUP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BY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ContinentName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ORDER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BY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COUNT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EventName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ASC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FE2ACE35-D9C2-7334-BF95-D4CF5FC97C19}"/>
              </a:ext>
            </a:extLst>
          </p:cNvPr>
          <p:cNvSpPr txBox="1"/>
          <p:nvPr/>
        </p:nvSpPr>
        <p:spPr>
          <a:xfrm>
            <a:off x="7534274" y="1447800"/>
            <a:ext cx="427672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>
                <a:solidFill>
                  <a:srgbClr val="0000FF"/>
                </a:solidFill>
                <a:highlight>
                  <a:srgbClr val="FFFF00"/>
                </a:highlight>
                <a:latin typeface="細明體" panose="02020509000000000000" pitchFamily="49" charset="-120"/>
                <a:ea typeface="細明體" panose="02020509000000000000" pitchFamily="49" charset="-120"/>
              </a:rPr>
              <a:t>WHERE</a:t>
            </a:r>
            <a:r>
              <a:rPr lang="en-US" altLang="zh-TW" sz="1800" dirty="0">
                <a:solidFill>
                  <a:srgbClr val="000000"/>
                </a:solidFill>
                <a:highlight>
                  <a:srgbClr val="FFFF00"/>
                </a:highlight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highlight>
                  <a:srgbClr val="FFFF00"/>
                </a:highlight>
                <a:latin typeface="細明體" panose="02020509000000000000" pitchFamily="49" charset="-120"/>
                <a:ea typeface="細明體" panose="02020509000000000000" pitchFamily="49" charset="-120"/>
              </a:rPr>
              <a:t>EXISTS</a:t>
            </a:r>
            <a:r>
              <a:rPr lang="en-US" altLang="zh-TW" sz="1800" dirty="0">
                <a:solidFill>
                  <a:srgbClr val="000000"/>
                </a:solidFill>
                <a:highlight>
                  <a:srgbClr val="FFFF00"/>
                </a:highlight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zh-TW" altLang="en-US" sz="1800" dirty="0">
                <a:solidFill>
                  <a:srgbClr val="000000"/>
                </a:solidFill>
                <a:highlight>
                  <a:srgbClr val="FFFF00"/>
                </a:highlight>
                <a:latin typeface="細明體" panose="02020509000000000000" pitchFamily="49" charset="-120"/>
                <a:ea typeface="細明體" panose="02020509000000000000" pitchFamily="49" charset="-120"/>
              </a:rPr>
              <a:t>可以放</a:t>
            </a:r>
            <a:r>
              <a:rPr lang="en-US" altLang="zh-TW" sz="1800" dirty="0">
                <a:solidFill>
                  <a:srgbClr val="000000"/>
                </a:solidFill>
                <a:highlight>
                  <a:srgbClr val="FFFF00"/>
                </a:highlight>
                <a:latin typeface="細明體" panose="02020509000000000000" pitchFamily="49" charset="-120"/>
                <a:ea typeface="細明體" panose="02020509000000000000" pitchFamily="49" charset="-120"/>
              </a:rPr>
              <a:t>COUNT</a:t>
            </a:r>
          </a:p>
          <a:p>
            <a:endParaRPr lang="en-US" altLang="zh-TW" dirty="0">
              <a:solidFill>
                <a:srgbClr val="000000"/>
              </a:solidFill>
              <a:highlight>
                <a:srgbClr val="FFFF00"/>
              </a:highlight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b="1" i="0" dirty="0">
                <a:solidFill>
                  <a:srgbClr val="333333"/>
                </a:solidFill>
                <a:effectLst/>
                <a:latin typeface="Courier New" panose="02070309020205020404" pitchFamily="49" charset="0"/>
              </a:rPr>
              <a:t>SELECT</a:t>
            </a:r>
            <a:r>
              <a:rPr lang="en-US" altLang="zh-TW" b="0" i="0" dirty="0">
                <a:solidFill>
                  <a:srgbClr val="333333"/>
                </a:solidFill>
                <a:effectLst/>
                <a:latin typeface="Courier New" panose="02070309020205020404" pitchFamily="49" charset="0"/>
              </a:rPr>
              <a:t> * </a:t>
            </a:r>
            <a:r>
              <a:rPr lang="en-US" altLang="zh-TW" b="1" i="0" dirty="0">
                <a:solidFill>
                  <a:srgbClr val="333333"/>
                </a:solidFill>
                <a:effectLst/>
                <a:latin typeface="Courier New" panose="02070309020205020404" pitchFamily="49" charset="0"/>
              </a:rPr>
              <a:t>FROM</a:t>
            </a:r>
            <a:r>
              <a:rPr lang="en-US" altLang="zh-TW" b="0" i="0" dirty="0">
                <a:solidFill>
                  <a:srgbClr val="333333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zh-TW" b="0" i="0" dirty="0" err="1">
                <a:solidFill>
                  <a:srgbClr val="333333"/>
                </a:solidFill>
                <a:effectLst/>
                <a:latin typeface="Courier New" panose="02070309020205020404" pitchFamily="49" charset="0"/>
              </a:rPr>
              <a:t>table_a</a:t>
            </a:r>
            <a:r>
              <a:rPr lang="en-US" altLang="zh-TW" b="0" i="0" dirty="0">
                <a:solidFill>
                  <a:srgbClr val="333333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zh-TW" b="1" i="0" dirty="0">
                <a:solidFill>
                  <a:srgbClr val="333333"/>
                </a:solidFill>
                <a:effectLst/>
                <a:latin typeface="Courier New" panose="02070309020205020404" pitchFamily="49" charset="0"/>
              </a:rPr>
              <a:t>WHERE</a:t>
            </a:r>
            <a:r>
              <a:rPr lang="en-US" altLang="zh-TW" b="0" i="0" dirty="0">
                <a:solidFill>
                  <a:srgbClr val="333333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zh-TW" b="1" i="0" dirty="0">
                <a:solidFill>
                  <a:srgbClr val="333333"/>
                </a:solidFill>
                <a:effectLst/>
                <a:latin typeface="Courier New" panose="02070309020205020404" pitchFamily="49" charset="0"/>
              </a:rPr>
              <a:t>EXISTS</a:t>
            </a:r>
            <a:r>
              <a:rPr lang="en-US" altLang="zh-TW" b="0" i="0" dirty="0">
                <a:solidFill>
                  <a:srgbClr val="333333"/>
                </a:solidFill>
                <a:effectLst/>
                <a:latin typeface="Courier New" panose="02070309020205020404" pitchFamily="49" charset="0"/>
              </a:rPr>
              <a:t> (</a:t>
            </a:r>
            <a:r>
              <a:rPr lang="en-US" altLang="zh-TW" b="1" i="0" dirty="0">
                <a:solidFill>
                  <a:srgbClr val="333333"/>
                </a:solidFill>
                <a:effectLst/>
                <a:latin typeface="Courier New" panose="02070309020205020404" pitchFamily="49" charset="0"/>
              </a:rPr>
              <a:t>SELECT</a:t>
            </a:r>
            <a:r>
              <a:rPr lang="en-US" altLang="zh-TW" b="0" i="0" dirty="0">
                <a:solidFill>
                  <a:srgbClr val="333333"/>
                </a:solidFill>
                <a:effectLst/>
                <a:latin typeface="Courier New" panose="02070309020205020404" pitchFamily="49" charset="0"/>
              </a:rPr>
              <a:t> * </a:t>
            </a:r>
            <a:r>
              <a:rPr lang="en-US" altLang="zh-TW" b="1" i="0" dirty="0">
                <a:solidFill>
                  <a:srgbClr val="333333"/>
                </a:solidFill>
                <a:effectLst/>
                <a:latin typeface="Courier New" panose="02070309020205020404" pitchFamily="49" charset="0"/>
              </a:rPr>
              <a:t>FROM</a:t>
            </a:r>
            <a:r>
              <a:rPr lang="en-US" altLang="zh-TW" b="0" i="0" dirty="0">
                <a:solidFill>
                  <a:srgbClr val="333333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zh-TW" b="0" i="0" dirty="0" err="1">
                <a:solidFill>
                  <a:srgbClr val="333333"/>
                </a:solidFill>
                <a:effectLst/>
                <a:latin typeface="Courier New" panose="02070309020205020404" pitchFamily="49" charset="0"/>
              </a:rPr>
              <a:t>table_b</a:t>
            </a:r>
            <a:r>
              <a:rPr lang="en-US" altLang="zh-TW" b="0" i="0" dirty="0">
                <a:solidFill>
                  <a:srgbClr val="333333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zh-TW" b="1" i="0" dirty="0">
                <a:solidFill>
                  <a:srgbClr val="333333"/>
                </a:solidFill>
                <a:effectLst/>
                <a:latin typeface="Courier New" panose="02070309020205020404" pitchFamily="49" charset="0"/>
              </a:rPr>
              <a:t>WHERE</a:t>
            </a:r>
            <a:r>
              <a:rPr lang="en-US" altLang="zh-TW" b="0" i="0" dirty="0">
                <a:solidFill>
                  <a:srgbClr val="333333"/>
                </a:solidFill>
                <a:effectLst/>
                <a:latin typeface="Courier New" panose="02070309020205020404" pitchFamily="49" charset="0"/>
              </a:rPr>
              <a:t> table_b.id=table_a.id);</a:t>
            </a:r>
            <a:endParaRPr lang="en-US" altLang="zh-TW" sz="1800" dirty="0">
              <a:solidFill>
                <a:srgbClr val="000000"/>
              </a:solidFill>
              <a:highlight>
                <a:srgbClr val="FFFF00"/>
              </a:highlight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6A531E6A-1C79-332D-EEF6-F4269F2D09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4274" y="3340041"/>
            <a:ext cx="3867151" cy="2703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01096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07B2AFA1-E04B-1D09-6EBC-266CBB06E471}"/>
              </a:ext>
            </a:extLst>
          </p:cNvPr>
          <p:cNvSpPr txBox="1"/>
          <p:nvPr/>
        </p:nvSpPr>
        <p:spPr>
          <a:xfrm>
            <a:off x="679730" y="333375"/>
            <a:ext cx="10567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Answer 2</a:t>
            </a:r>
          </a:p>
          <a:p>
            <a:r>
              <a:rPr lang="zh-TW" altLang="en-US" dirty="0"/>
              <a:t>另解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C278E89B-B814-7BC5-16B4-7ABB09CE261F}"/>
              </a:ext>
            </a:extLst>
          </p:cNvPr>
          <p:cNvSpPr txBox="1"/>
          <p:nvPr/>
        </p:nvSpPr>
        <p:spPr>
          <a:xfrm>
            <a:off x="1813205" y="197346"/>
            <a:ext cx="5187670" cy="618630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SELECT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ContinentName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EventName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FROM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              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tblEvent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a </a:t>
            </a:r>
          </a:p>
          <a:p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INNER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JOIN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tblCountry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b</a:t>
            </a: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CountryID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=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b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CountryID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INNER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JOIN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tblContinent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c</a:t>
            </a:r>
          </a:p>
          <a:p>
            <a:r>
              <a:rPr lang="fi-FI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ON</a:t>
            </a:r>
            <a:r>
              <a:rPr lang="fi-FI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b</a:t>
            </a:r>
            <a:r>
              <a:rPr lang="fi-FI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fi-FI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ContinentID </a:t>
            </a:r>
            <a:r>
              <a:rPr lang="fi-FI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=</a:t>
            </a:r>
            <a:r>
              <a:rPr lang="fi-FI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c</a:t>
            </a:r>
            <a:r>
              <a:rPr lang="fi-FI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fi-FI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ContinentID</a:t>
            </a: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WHERE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ContinentName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   </a:t>
            </a:r>
          </a:p>
          <a:p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endParaRPr lang="zh-TW" altLang="en-US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SELECT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TOP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3    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ContinentName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8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--,COUNT(</a:t>
            </a:r>
            <a:r>
              <a:rPr lang="en-US" altLang="zh-TW" sz="1800" dirty="0" err="1">
                <a:solidFill>
                  <a:srgbClr val="008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EventName</a:t>
            </a:r>
            <a:r>
              <a:rPr lang="en-US" altLang="zh-TW" sz="1800" dirty="0">
                <a:solidFill>
                  <a:srgbClr val="008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 as [Event Count]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FROM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tblEvent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a </a:t>
            </a:r>
          </a:p>
          <a:p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INNER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JOIN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tblCountry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b</a:t>
            </a: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CountryID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=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b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CountryID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INNER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JOIN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tblContinent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c</a:t>
            </a:r>
          </a:p>
          <a:p>
            <a:r>
              <a:rPr lang="fi-FI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ON</a:t>
            </a:r>
            <a:r>
              <a:rPr lang="fi-FI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b</a:t>
            </a:r>
            <a:r>
              <a:rPr lang="fi-FI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fi-FI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ContinentID </a:t>
            </a:r>
            <a:r>
              <a:rPr lang="fi-FI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=</a:t>
            </a:r>
            <a:r>
              <a:rPr lang="fi-FI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c</a:t>
            </a:r>
            <a:r>
              <a:rPr lang="fi-FI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fi-FI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ContinentID</a:t>
            </a: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Group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By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ContinentName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ORDER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BY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COUNT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EventName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FE2ACE35-D9C2-7334-BF95-D4CF5FC97C19}"/>
              </a:ext>
            </a:extLst>
          </p:cNvPr>
          <p:cNvSpPr txBox="1"/>
          <p:nvPr/>
        </p:nvSpPr>
        <p:spPr>
          <a:xfrm>
            <a:off x="7496174" y="979706"/>
            <a:ext cx="427672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>
                <a:solidFill>
                  <a:srgbClr val="0000FF"/>
                </a:solidFill>
                <a:highlight>
                  <a:srgbClr val="FFFF00"/>
                </a:highlight>
                <a:latin typeface="細明體" panose="02020509000000000000" pitchFamily="49" charset="-120"/>
                <a:ea typeface="細明體" panose="02020509000000000000" pitchFamily="49" charset="-120"/>
              </a:rPr>
              <a:t>WHERE</a:t>
            </a:r>
            <a:r>
              <a:rPr lang="en-US" altLang="zh-TW" sz="1800" dirty="0">
                <a:solidFill>
                  <a:srgbClr val="000000"/>
                </a:solidFill>
                <a:highlight>
                  <a:srgbClr val="FFFF00"/>
                </a:highlight>
                <a:latin typeface="細明體" panose="02020509000000000000" pitchFamily="49" charset="-120"/>
                <a:ea typeface="細明體" panose="02020509000000000000" pitchFamily="49" charset="-120"/>
              </a:rPr>
              <a:t> IN </a:t>
            </a:r>
          </a:p>
          <a:p>
            <a:endParaRPr lang="en-US" altLang="zh-TW" dirty="0">
              <a:solidFill>
                <a:srgbClr val="000000"/>
              </a:solidFill>
              <a:highlight>
                <a:srgbClr val="FFFF00"/>
              </a:highlight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0B727776-E005-BEAD-B24F-79B9E290B0F8}"/>
              </a:ext>
            </a:extLst>
          </p:cNvPr>
          <p:cNvSpPr txBox="1"/>
          <p:nvPr/>
        </p:nvSpPr>
        <p:spPr>
          <a:xfrm>
            <a:off x="7534275" y="1448485"/>
            <a:ext cx="420052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當子查詢並未由 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EXISTS </a:t>
            </a:r>
            <a:r>
              <a:rPr lang="zh-TW" altLang="en-US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導入時，只能在選取清單中指定一個運算式。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A1A9AC5D-6C6F-E8DF-9B1A-D9EFC906D5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4385" y="3022551"/>
            <a:ext cx="4500302" cy="2587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0735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FDD94349-9D55-5BC4-3184-1C848F93D382}"/>
              </a:ext>
            </a:extLst>
          </p:cNvPr>
          <p:cNvSpPr txBox="1"/>
          <p:nvPr/>
        </p:nvSpPr>
        <p:spPr>
          <a:xfrm>
            <a:off x="504825" y="400735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SUBQUERIES</a:t>
            </a:r>
          </a:p>
          <a:p>
            <a:r>
              <a:rPr lang="en-US" altLang="zh-TW" dirty="0"/>
              <a:t>Question 3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0AAB517-6EFF-71CC-8176-4F10C2050B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0028" y="700968"/>
            <a:ext cx="6677949" cy="5456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17184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07B2AFA1-E04B-1D09-6EBC-266CBB06E471}"/>
              </a:ext>
            </a:extLst>
          </p:cNvPr>
          <p:cNvSpPr txBox="1"/>
          <p:nvPr/>
        </p:nvSpPr>
        <p:spPr>
          <a:xfrm>
            <a:off x="679730" y="333375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Answer 3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C278E89B-B814-7BC5-16B4-7ABB09CE261F}"/>
              </a:ext>
            </a:extLst>
          </p:cNvPr>
          <p:cNvSpPr txBox="1"/>
          <p:nvPr/>
        </p:nvSpPr>
        <p:spPr>
          <a:xfrm>
            <a:off x="679730" y="1102221"/>
            <a:ext cx="4282795" cy="50783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SELECT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EventName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EventDetails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FROM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tblEvent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e</a:t>
            </a: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WHERE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CountryID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NOT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IN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SELECT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TOP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30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CountryID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FROM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tblCountry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c</a:t>
            </a: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ORDER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BY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CountryName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desc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and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CategoryID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NOT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IN(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SELECT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TOP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15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cat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CategoryID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FROM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tblCategory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cat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ORDER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BY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cat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CategoryName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DESC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endParaRPr lang="zh-TW" altLang="en-US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ORDER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BY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EventDate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F130D40-D52C-DD3B-67F2-EB8CF89BF5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5774" y="2450727"/>
            <a:ext cx="6012193" cy="238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42021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FDD94349-9D55-5BC4-3184-1C848F93D382}"/>
              </a:ext>
            </a:extLst>
          </p:cNvPr>
          <p:cNvSpPr txBox="1"/>
          <p:nvPr/>
        </p:nvSpPr>
        <p:spPr>
          <a:xfrm>
            <a:off x="504825" y="400735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Variables</a:t>
            </a:r>
          </a:p>
          <a:p>
            <a:r>
              <a:rPr lang="en-US" altLang="zh-TW" dirty="0"/>
              <a:t>Question 1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4431552D-26E0-FB0B-C3F6-2234C9A574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175" y="1368617"/>
            <a:ext cx="5245970" cy="4908358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8FAD4E53-6241-BB25-14C3-453F038A4E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368617"/>
            <a:ext cx="5797563" cy="4908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43199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07B2AFA1-E04B-1D09-6EBC-266CBB06E471}"/>
              </a:ext>
            </a:extLst>
          </p:cNvPr>
          <p:cNvSpPr txBox="1"/>
          <p:nvPr/>
        </p:nvSpPr>
        <p:spPr>
          <a:xfrm>
            <a:off x="679730" y="333375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Answer 1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C278E89B-B814-7BC5-16B4-7ABB09CE261F}"/>
              </a:ext>
            </a:extLst>
          </p:cNvPr>
          <p:cNvSpPr txBox="1"/>
          <p:nvPr/>
        </p:nvSpPr>
        <p:spPr>
          <a:xfrm>
            <a:off x="1895000" y="335845"/>
            <a:ext cx="4782025" cy="618630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DECLARE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@EpisodeId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int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=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42</a:t>
            </a:r>
          </a:p>
          <a:p>
            <a:endParaRPr lang="zh-TW" altLang="en-US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DECLARE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@EpisodeName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varchar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50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=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endParaRPr lang="zh-TW" altLang="en-US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SELECT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Title</a:t>
            </a: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FROM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tblEpisode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WHERE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EpisodeId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=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@EpisodeId</a:t>
            </a:r>
          </a:p>
          <a:p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endParaRPr lang="zh-TW" altLang="en-US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endParaRPr lang="zh-TW" altLang="en-US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DECLARE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@NumberCompanions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int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=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endParaRPr lang="zh-TW" altLang="en-US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SELECT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COUNT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(*)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FROM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tblEpisodeCompanion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WHERE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EpisodeId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=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@EpisodeId</a:t>
            </a:r>
          </a:p>
          <a:p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endParaRPr lang="zh-TW" altLang="en-US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endParaRPr lang="zh-TW" altLang="en-US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DECLARE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@NumberEnemies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int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=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endParaRPr lang="zh-TW" altLang="en-US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SELECT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COUNT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(*)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FROM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tblEpisodeEnemy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WHERE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EpisodeId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=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@EpisodeId</a:t>
            </a:r>
          </a:p>
          <a:p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endParaRPr lang="zh-TW" altLang="en-US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8FFD2076-2891-F35E-0021-54CC62206915}"/>
              </a:ext>
            </a:extLst>
          </p:cNvPr>
          <p:cNvSpPr txBox="1"/>
          <p:nvPr/>
        </p:nvSpPr>
        <p:spPr>
          <a:xfrm>
            <a:off x="6835595" y="1666875"/>
            <a:ext cx="5172075" cy="14773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SELECT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@EpisodeName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Title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@EpisodeId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'Episode id'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@NumberCompanions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'Number of companions'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@NumberEnemies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'Number of enemies'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6B57B2DF-89BB-2B5E-3159-1CCA3804F4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9894" y="3594083"/>
            <a:ext cx="4943475" cy="784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25842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FDD94349-9D55-5BC4-3184-1C848F93D382}"/>
              </a:ext>
            </a:extLst>
          </p:cNvPr>
          <p:cNvSpPr txBox="1"/>
          <p:nvPr/>
        </p:nvSpPr>
        <p:spPr>
          <a:xfrm>
            <a:off x="504825" y="400735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Variables</a:t>
            </a:r>
          </a:p>
          <a:p>
            <a:r>
              <a:rPr lang="en-US" altLang="zh-TW" dirty="0"/>
              <a:t>Question</a:t>
            </a:r>
            <a:r>
              <a:rPr lang="zh-TW" altLang="en-US" dirty="0"/>
              <a:t> </a:t>
            </a:r>
            <a:r>
              <a:rPr lang="en-US" altLang="zh-TW" dirty="0"/>
              <a:t>2 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70BB16F-2883-8D48-FD1A-E5B19135F5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4175" y="743160"/>
            <a:ext cx="7173904" cy="5371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06747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07B2AFA1-E04B-1D09-6EBC-266CBB06E471}"/>
              </a:ext>
            </a:extLst>
          </p:cNvPr>
          <p:cNvSpPr txBox="1"/>
          <p:nvPr/>
        </p:nvSpPr>
        <p:spPr>
          <a:xfrm>
            <a:off x="679730" y="333375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Answer 2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C278E89B-B814-7BC5-16B4-7ABB09CE261F}"/>
              </a:ext>
            </a:extLst>
          </p:cNvPr>
          <p:cNvSpPr txBox="1"/>
          <p:nvPr/>
        </p:nvSpPr>
        <p:spPr>
          <a:xfrm>
            <a:off x="353204" y="1072445"/>
            <a:ext cx="4796842" cy="39703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DECLARE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@EarliestDate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date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@LatestDate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date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@NumberOfEvents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int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@EventInfo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varchar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100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endParaRPr lang="zh-TW" altLang="en-US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SELECT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@EventInfo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=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'Summary of events'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@EarliestDate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=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MIN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EventDate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@LatestDate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=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MAX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EventDate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@NumberOfEvents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=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COUNT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(*)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 </a:t>
            </a:r>
            <a:r>
              <a:rPr lang="en-US" altLang="zh-TW" sz="1800" dirty="0">
                <a:solidFill>
                  <a:srgbClr val="008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--AS 'Number Of Events'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FROM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tblEvent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e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67F33723-C8E3-F5D4-2133-4A35BE452D9B}"/>
              </a:ext>
            </a:extLst>
          </p:cNvPr>
          <p:cNvSpPr txBox="1"/>
          <p:nvPr/>
        </p:nvSpPr>
        <p:spPr>
          <a:xfrm>
            <a:off x="5387196" y="1072445"/>
            <a:ext cx="6392333" cy="14773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SELECT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@EventInfo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Title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CONVERT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NVARCHAR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@EarliestDate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103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'Earliest Date'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CONVERT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NVARCHAR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@LatestDate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103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'Latest Date'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@NumberOfEvents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'Number Of Events'</a:t>
            </a:r>
            <a:endParaRPr lang="zh-TW" altLang="en-US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53C5AE50-256C-3A35-4A8E-2A634B868C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7196" y="3335868"/>
            <a:ext cx="5323137" cy="896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0054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21069</TotalTime>
  <Words>5204</Words>
  <Application>Microsoft Office PowerPoint</Application>
  <PresentationFormat>寬螢幕</PresentationFormat>
  <Paragraphs>1270</Paragraphs>
  <Slides>142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142</vt:i4>
      </vt:variant>
    </vt:vector>
  </HeadingPairs>
  <TitlesOfParts>
    <vt:vector size="148" baseType="lpstr">
      <vt:lpstr>細明體</vt:lpstr>
      <vt:lpstr>Arial</vt:lpstr>
      <vt:lpstr>Calibri</vt:lpstr>
      <vt:lpstr>Calibri Light</vt:lpstr>
      <vt:lpstr>Courier New</vt:lpstr>
      <vt:lpstr>Office 佈景主題</vt:lpstr>
      <vt:lpstr>SQL ANS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SQL ANS</dc:title>
  <dc:creator>葉佳臻 Angela Yeh</dc:creator>
  <cp:lastModifiedBy>葉佳臻 Angela Yeh</cp:lastModifiedBy>
  <cp:revision>40</cp:revision>
  <dcterms:created xsi:type="dcterms:W3CDTF">2023-07-18T04:01:18Z</dcterms:created>
  <dcterms:modified xsi:type="dcterms:W3CDTF">2023-08-08T08:13:19Z</dcterms:modified>
</cp:coreProperties>
</file>